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20"/>
  </p:handoutMasterIdLst>
  <p:sldIdLst>
    <p:sldId id="266" r:id="rId2"/>
    <p:sldId id="267" r:id="rId3"/>
    <p:sldId id="268" r:id="rId4"/>
    <p:sldId id="269" r:id="rId5"/>
    <p:sldId id="270" r:id="rId6"/>
    <p:sldId id="281" r:id="rId7"/>
    <p:sldId id="271" r:id="rId8"/>
    <p:sldId id="272" r:id="rId9"/>
    <p:sldId id="273" r:id="rId10"/>
    <p:sldId id="274" r:id="rId11"/>
    <p:sldId id="275" r:id="rId12"/>
    <p:sldId id="276" r:id="rId13"/>
    <p:sldId id="277" r:id="rId14"/>
    <p:sldId id="282" r:id="rId15"/>
    <p:sldId id="283" r:id="rId16"/>
    <p:sldId id="278" r:id="rId17"/>
    <p:sldId id="279" r:id="rId18"/>
    <p:sldId id="280"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114" y="2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F2DAE54-754F-4BDB-861D-15684AFF4419}" type="datetimeFigureOut">
              <a:rPr lang="en-US" smtClean="0"/>
              <a:t>3/11/2018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5357346-30F5-4A4D-B758-223C7C4208B0}" type="slidenum">
              <a:rPr lang="en-US" smtClean="0"/>
              <a:t>‹#›</a:t>
            </a:fld>
            <a:endParaRPr lang="en-US"/>
          </a:p>
        </p:txBody>
      </p:sp>
    </p:spTree>
    <p:extLst>
      <p:ext uri="{BB962C8B-B14F-4D97-AF65-F5344CB8AC3E}">
        <p14:creationId xmlns:p14="http://schemas.microsoft.com/office/powerpoint/2010/main" val="8656255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95C59C2-1C9A-4473-B99B-2D1B60505CAF}" type="datetimeFigureOut">
              <a:rPr lang="en-US" smtClean="0"/>
              <a:pPr/>
              <a:t>3/11/2018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solidFill>
                <a:srgbClr val="EBDDC3"/>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12D85E7-16C6-4CA5-BD52-C842B03D2A45}" type="slidenum">
              <a:rPr lang="en-US" smtClean="0">
                <a:solidFill>
                  <a:srgbClr val="EBDDC3"/>
                </a:solidFill>
              </a:rPr>
              <a:pPr/>
              <a:t>‹#›</a:t>
            </a:fld>
            <a:endParaRPr lang="en-US">
              <a:solidFill>
                <a:srgbClr val="EBDDC3"/>
              </a:solidFill>
            </a:endParaRPr>
          </a:p>
        </p:txBody>
      </p:sp>
    </p:spTree>
    <p:extLst>
      <p:ext uri="{BB962C8B-B14F-4D97-AF65-F5344CB8AC3E}">
        <p14:creationId xmlns:p14="http://schemas.microsoft.com/office/powerpoint/2010/main" val="407033883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5C59C2-1C9A-4473-B99B-2D1B60505CAF}" type="datetimeFigureOut">
              <a:rPr lang="en-US" smtClean="0">
                <a:solidFill>
                  <a:srgbClr val="775F55"/>
                </a:solidFill>
              </a:rPr>
              <a:pPr/>
              <a:t>3/11/2018</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p>
            <a:fld id="{912D85E7-16C6-4CA5-BD52-C842B03D2A45}" type="slidenum">
              <a:rPr lang="en-US" smtClean="0"/>
              <a:pPr/>
              <a:t>‹#›</a:t>
            </a:fld>
            <a:endParaRPr lang="en-US"/>
          </a:p>
        </p:txBody>
      </p:sp>
    </p:spTree>
    <p:extLst>
      <p:ext uri="{BB962C8B-B14F-4D97-AF65-F5344CB8AC3E}">
        <p14:creationId xmlns:p14="http://schemas.microsoft.com/office/powerpoint/2010/main" val="279607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095C59C2-1C9A-4473-B99B-2D1B60505CAF}" type="datetimeFigureOut">
              <a:rPr lang="en-US" smtClean="0">
                <a:solidFill>
                  <a:srgbClr val="775F55"/>
                </a:solidFill>
              </a:rPr>
              <a:pPr/>
              <a:t>3/11/2018</a:t>
            </a:fld>
            <a:endParaRPr lang="en-US">
              <a:solidFill>
                <a:srgbClr val="775F55"/>
              </a:solidFill>
            </a:endParaRPr>
          </a:p>
        </p:txBody>
      </p:sp>
      <p:sp>
        <p:nvSpPr>
          <p:cNvPr id="5" name="Footer Placeholder 4"/>
          <p:cNvSpPr>
            <a:spLocks noGrp="1"/>
          </p:cNvSpPr>
          <p:nvPr>
            <p:ph type="ftr" sz="quarter" idx="11"/>
          </p:nvPr>
        </p:nvSpPr>
        <p:spPr>
          <a:xfrm>
            <a:off x="457201" y="6248207"/>
            <a:ext cx="5573483" cy="365125"/>
          </a:xfrm>
        </p:spPr>
        <p:txBody>
          <a:bodyPr/>
          <a:lstStyle/>
          <a:p>
            <a:endParaRPr lang="en-US">
              <a:solidFill>
                <a:srgbClr val="775F55"/>
              </a:solidFill>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12"/>
          </p:nvPr>
        </p:nvSpPr>
        <p:spPr>
          <a:xfrm rot="5400000">
            <a:off x="5989638" y="144462"/>
            <a:ext cx="533400" cy="244476"/>
          </a:xfrm>
        </p:spPr>
        <p:txBody>
          <a:bodyPr/>
          <a:lstStyle/>
          <a:p>
            <a:fld id="{912D85E7-16C6-4CA5-BD52-C842B03D2A45}" type="slidenum">
              <a:rPr lang="en-US" smtClean="0"/>
              <a:pPr/>
              <a:t>‹#›</a:t>
            </a:fld>
            <a:endParaRPr lang="en-US"/>
          </a:p>
        </p:txBody>
      </p:sp>
    </p:spTree>
    <p:extLst>
      <p:ext uri="{BB962C8B-B14F-4D97-AF65-F5344CB8AC3E}">
        <p14:creationId xmlns:p14="http://schemas.microsoft.com/office/powerpoint/2010/main" val="417798982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95C59C2-1C9A-4473-B99B-2D1B60505CAF}" type="datetimeFigureOut">
              <a:rPr lang="en-US" smtClean="0">
                <a:solidFill>
                  <a:srgbClr val="775F55"/>
                </a:solidFill>
              </a:rPr>
              <a:pPr/>
              <a:t>3/11/2018</a:t>
            </a:fld>
            <a:endParaRPr lang="en-US">
              <a:solidFill>
                <a:srgbClr val="775F55"/>
              </a:solidFill>
            </a:endParaRPr>
          </a:p>
        </p:txBody>
      </p:sp>
      <p:sp>
        <p:nvSpPr>
          <p:cNvPr id="5" name="Footer Placeholder 4"/>
          <p:cNvSpPr>
            <a:spLocks noGrp="1"/>
          </p:cNvSpPr>
          <p:nvPr>
            <p:ph type="ftr" sz="quarter" idx="11"/>
          </p:nvPr>
        </p:nvSpPr>
        <p:spPr/>
        <p:txBody>
          <a:bodyPr/>
          <a:lstStyle/>
          <a:p>
            <a:endParaRPr lang="en-US">
              <a:solidFill>
                <a:srgbClr val="775F55"/>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12D85E7-16C6-4CA5-BD52-C842B03D2A4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89765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95C59C2-1C9A-4473-B99B-2D1B60505CAF}" type="datetimeFigureOut">
              <a:rPr lang="en-US" smtClean="0">
                <a:solidFill>
                  <a:srgbClr val="775F55"/>
                </a:solidFill>
              </a:rPr>
              <a:pPr/>
              <a:t>3/11/2018</a:t>
            </a:fld>
            <a:endParaRPr lang="en-US">
              <a:solidFill>
                <a:srgbClr val="775F55"/>
              </a:solidFill>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12D85E7-16C6-4CA5-BD52-C842B03D2A45}" type="slidenum">
              <a:rPr lang="en-US" smtClean="0"/>
              <a:pPr/>
              <a:t>‹#›</a:t>
            </a:fld>
            <a:endParaRPr lang="en-US"/>
          </a:p>
        </p:txBody>
      </p:sp>
      <p:sp>
        <p:nvSpPr>
          <p:cNvPr id="14" name="Footer Placeholder 13"/>
          <p:cNvSpPr>
            <a:spLocks noGrp="1"/>
          </p:cNvSpPr>
          <p:nvPr>
            <p:ph type="ftr" sz="quarter" idx="12"/>
          </p:nvPr>
        </p:nvSpPr>
        <p:spPr/>
        <p:txBody>
          <a:bodyPr/>
          <a:lstStyle/>
          <a:p>
            <a:endParaRPr lang="en-US">
              <a:solidFill>
                <a:srgbClr val="775F55"/>
              </a:solidFill>
            </a:endParaRPr>
          </a:p>
        </p:txBody>
      </p:sp>
    </p:spTree>
    <p:extLst>
      <p:ext uri="{BB962C8B-B14F-4D97-AF65-F5344CB8AC3E}">
        <p14:creationId xmlns:p14="http://schemas.microsoft.com/office/powerpoint/2010/main" val="34361731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95C59C2-1C9A-4473-B99B-2D1B60505CAF}" type="datetimeFigureOut">
              <a:rPr lang="en-US" smtClean="0">
                <a:solidFill>
                  <a:srgbClr val="775F55"/>
                </a:solidFill>
              </a:rPr>
              <a:pPr/>
              <a:t>3/11/2018</a:t>
            </a:fld>
            <a:endParaRPr lang="en-US">
              <a:solidFill>
                <a:srgbClr val="775F55"/>
              </a:solidFill>
            </a:endParaRPr>
          </a:p>
        </p:txBody>
      </p:sp>
      <p:sp>
        <p:nvSpPr>
          <p:cNvPr id="10" name="Slide Number Placeholder 9"/>
          <p:cNvSpPr>
            <a:spLocks noGrp="1"/>
          </p:cNvSpPr>
          <p:nvPr>
            <p:ph type="sldNum" sz="quarter" idx="16"/>
          </p:nvPr>
        </p:nvSpPr>
        <p:spPr/>
        <p:txBody>
          <a:bodyPr rtlCol="0"/>
          <a:lstStyle/>
          <a:p>
            <a:fld id="{912D85E7-16C6-4CA5-BD52-C842B03D2A4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solidFill>
                <a:srgbClr val="775F55"/>
              </a:solidFill>
            </a:endParaRPr>
          </a:p>
        </p:txBody>
      </p:sp>
    </p:spTree>
    <p:extLst>
      <p:ext uri="{BB962C8B-B14F-4D97-AF65-F5344CB8AC3E}">
        <p14:creationId xmlns:p14="http://schemas.microsoft.com/office/powerpoint/2010/main" val="242748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95C59C2-1C9A-4473-B99B-2D1B60505CAF}" type="datetimeFigureOut">
              <a:rPr lang="en-US" smtClean="0">
                <a:solidFill>
                  <a:srgbClr val="775F55"/>
                </a:solidFill>
              </a:rPr>
              <a:pPr/>
              <a:t>3/11/2018</a:t>
            </a:fld>
            <a:endParaRPr lang="en-US">
              <a:solidFill>
                <a:srgbClr val="775F55"/>
              </a:solidFill>
            </a:endParaRPr>
          </a:p>
        </p:txBody>
      </p:sp>
      <p:sp>
        <p:nvSpPr>
          <p:cNvPr id="12" name="Slide Number Placeholder 11"/>
          <p:cNvSpPr>
            <a:spLocks noGrp="1"/>
          </p:cNvSpPr>
          <p:nvPr>
            <p:ph type="sldNum" sz="quarter" idx="16"/>
          </p:nvPr>
        </p:nvSpPr>
        <p:spPr/>
        <p:txBody>
          <a:bodyPr rtlCol="0"/>
          <a:lstStyle/>
          <a:p>
            <a:fld id="{912D85E7-16C6-4CA5-BD52-C842B03D2A4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solidFill>
                <a:srgbClr val="775F55"/>
              </a:solidFill>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231233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5C59C2-1C9A-4473-B99B-2D1B60505CAF}" type="datetimeFigureOut">
              <a:rPr lang="en-US" smtClean="0">
                <a:solidFill>
                  <a:srgbClr val="775F55"/>
                </a:solidFill>
              </a:rPr>
              <a:pPr/>
              <a:t>3/11/2018</a:t>
            </a:fld>
            <a:endParaRPr lang="en-US">
              <a:solidFill>
                <a:srgbClr val="775F55"/>
              </a:solidFill>
            </a:endParaRPr>
          </a:p>
        </p:txBody>
      </p:sp>
      <p:sp>
        <p:nvSpPr>
          <p:cNvPr id="4" name="Footer Placeholder 3"/>
          <p:cNvSpPr>
            <a:spLocks noGrp="1"/>
          </p:cNvSpPr>
          <p:nvPr>
            <p:ph type="ftr" sz="quarter" idx="11"/>
          </p:nvPr>
        </p:nvSpPr>
        <p:spPr/>
        <p:txBody>
          <a:bodyPr/>
          <a:lstStyle/>
          <a:p>
            <a:endParaRPr lang="en-US">
              <a:solidFill>
                <a:srgbClr val="775F55"/>
              </a:solidFill>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12D85E7-16C6-4CA5-BD52-C842B03D2A45}" type="slidenum">
              <a:rPr lang="en-US" smtClean="0"/>
              <a:pPr/>
              <a:t>‹#›</a:t>
            </a:fld>
            <a:endParaRPr lang="en-US"/>
          </a:p>
        </p:txBody>
      </p:sp>
    </p:spTree>
    <p:extLst>
      <p:ext uri="{BB962C8B-B14F-4D97-AF65-F5344CB8AC3E}">
        <p14:creationId xmlns:p14="http://schemas.microsoft.com/office/powerpoint/2010/main" val="309454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5C59C2-1C9A-4473-B99B-2D1B60505CAF}" type="datetimeFigureOut">
              <a:rPr lang="en-US" smtClean="0">
                <a:solidFill>
                  <a:srgbClr val="775F55"/>
                </a:solidFill>
              </a:rPr>
              <a:pPr/>
              <a:t>3/11/2018</a:t>
            </a:fld>
            <a:endParaRPr lang="en-US">
              <a:solidFill>
                <a:srgbClr val="775F55"/>
              </a:solidFill>
            </a:endParaRPr>
          </a:p>
        </p:txBody>
      </p:sp>
      <p:sp>
        <p:nvSpPr>
          <p:cNvPr id="3" name="Footer Placeholder 2"/>
          <p:cNvSpPr>
            <a:spLocks noGrp="1"/>
          </p:cNvSpPr>
          <p:nvPr>
            <p:ph type="ftr" sz="quarter" idx="11"/>
          </p:nvPr>
        </p:nvSpPr>
        <p:spPr/>
        <p:txBody>
          <a:bodyPr/>
          <a:lstStyle/>
          <a:p>
            <a:endParaRPr lang="en-US">
              <a:solidFill>
                <a:srgbClr val="775F55"/>
              </a:solidFill>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12D85E7-16C6-4CA5-BD52-C842B03D2A45}" type="slidenum">
              <a:rPr lang="en-US" smtClean="0">
                <a:solidFill>
                  <a:srgbClr val="775F55"/>
                </a:solidFill>
              </a:rPr>
              <a:pPr/>
              <a:t>‹#›</a:t>
            </a:fld>
            <a:endParaRPr lang="en-US">
              <a:solidFill>
                <a:srgbClr val="775F55"/>
              </a:solidFill>
            </a:endParaRPr>
          </a:p>
        </p:txBody>
      </p:sp>
    </p:spTree>
    <p:extLst>
      <p:ext uri="{BB962C8B-B14F-4D97-AF65-F5344CB8AC3E}">
        <p14:creationId xmlns:p14="http://schemas.microsoft.com/office/powerpoint/2010/main" val="3387021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95C59C2-1C9A-4473-B99B-2D1B60505CAF}" type="datetimeFigureOut">
              <a:rPr lang="en-US" smtClean="0">
                <a:solidFill>
                  <a:srgbClr val="775F55"/>
                </a:solidFill>
              </a:rPr>
              <a:pPr/>
              <a:t>3/11/2018</a:t>
            </a:fld>
            <a:endParaRPr lang="en-US">
              <a:solidFill>
                <a:srgbClr val="775F55"/>
              </a:solidFill>
            </a:endParaRPr>
          </a:p>
        </p:txBody>
      </p:sp>
      <p:sp>
        <p:nvSpPr>
          <p:cNvPr id="6" name="Footer Placeholder 5"/>
          <p:cNvSpPr>
            <a:spLocks noGrp="1"/>
          </p:cNvSpPr>
          <p:nvPr>
            <p:ph type="ftr" sz="quarter" idx="11"/>
          </p:nvPr>
        </p:nvSpPr>
        <p:spPr/>
        <p:txBody>
          <a:bodyPr/>
          <a:lstStyle/>
          <a:p>
            <a:endParaRPr lang="en-US">
              <a:solidFill>
                <a:srgbClr val="775F55"/>
              </a:solidFill>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2D85E7-16C6-4CA5-BD52-C842B03D2A4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62632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Date Placeholder 11"/>
          <p:cNvSpPr>
            <a:spLocks noGrp="1"/>
          </p:cNvSpPr>
          <p:nvPr>
            <p:ph type="dt" sz="half" idx="10"/>
          </p:nvPr>
        </p:nvSpPr>
        <p:spPr>
          <a:xfrm>
            <a:off x="6248400" y="6248400"/>
            <a:ext cx="2667000" cy="365125"/>
          </a:xfrm>
        </p:spPr>
        <p:txBody>
          <a:bodyPr rtlCol="0"/>
          <a:lstStyle/>
          <a:p>
            <a:fld id="{095C59C2-1C9A-4473-B99B-2D1B60505CAF}" type="datetimeFigureOut">
              <a:rPr lang="en-US" smtClean="0">
                <a:solidFill>
                  <a:srgbClr val="775F55"/>
                </a:solidFill>
              </a:rPr>
              <a:pPr/>
              <a:t>3/11/2018</a:t>
            </a:fld>
            <a:endParaRPr lang="en-US">
              <a:solidFill>
                <a:srgbClr val="775F55"/>
              </a:solidFill>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12D85E7-16C6-4CA5-BD52-C842B03D2A4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solidFill>
                <a:srgbClr val="775F55"/>
              </a:solidFill>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90728049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95C59C2-1C9A-4473-B99B-2D1B60505CAF}" type="datetimeFigureOut">
              <a:rPr lang="en-US" smtClean="0">
                <a:solidFill>
                  <a:srgbClr val="775F55"/>
                </a:solidFill>
              </a:rPr>
              <a:pPr/>
              <a:t>3/11/2018</a:t>
            </a:fld>
            <a:endParaRPr lang="en-US">
              <a:solidFill>
                <a:srgbClr val="775F55"/>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solidFill>
                <a:srgbClr val="775F55"/>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12D85E7-16C6-4CA5-BD52-C842B03D2A45}" type="slidenum">
              <a:rPr lang="en-US" smtClean="0"/>
              <a:pPr/>
              <a:t>‹#›</a:t>
            </a:fld>
            <a:endParaRPr lang="en-US"/>
          </a:p>
        </p:txBody>
      </p:sp>
    </p:spTree>
    <p:extLst>
      <p:ext uri="{BB962C8B-B14F-4D97-AF65-F5344CB8AC3E}">
        <p14:creationId xmlns:p14="http://schemas.microsoft.com/office/powerpoint/2010/main" val="391888145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HfwGqH9w-6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RGKm201n-U4" TargetMode="External"/><Relationship Id="rId2" Type="http://schemas.openxmlformats.org/officeDocument/2006/relationships/hyperlink" Target="https://www.youtube.com/watch?v=GcAhZ5JzYJ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BOksW_NabE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RGKm201n-U4" TargetMode="External"/><Relationship Id="rId2" Type="http://schemas.openxmlformats.org/officeDocument/2006/relationships/hyperlink" Target="https://www.ted.com/talks/rita_pierson_every_kid_needs_a_champion?language=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ed.com/talks/malcolm_london_high_school_training_ground?referrer=playlist-tv_special_ted_talks_educatio" TargetMode="External"/><Relationship Id="rId2" Type="http://schemas.openxmlformats.org/officeDocument/2006/relationships/hyperlink" Target="https://www.ted.com/playlists/125/tv_special_ted_talks_educati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467600" cy="1069975"/>
          </a:xfrm>
        </p:spPr>
        <p:txBody>
          <a:bodyPr>
            <a:noAutofit/>
          </a:bodyPr>
          <a:lstStyle/>
          <a:p>
            <a:r>
              <a:rPr lang="en-US" dirty="0" smtClean="0"/>
              <a:t>“A Marathon, Not a Sprint” </a:t>
            </a:r>
            <a:endParaRPr lang="en-US" dirty="0"/>
          </a:p>
        </p:txBody>
      </p:sp>
      <p:sp>
        <p:nvSpPr>
          <p:cNvPr id="3" name="Subtitle 2"/>
          <p:cNvSpPr>
            <a:spLocks noGrp="1"/>
          </p:cNvSpPr>
          <p:nvPr>
            <p:ph type="subTitle" idx="1"/>
          </p:nvPr>
        </p:nvSpPr>
        <p:spPr>
          <a:xfrm>
            <a:off x="685800" y="2438400"/>
            <a:ext cx="6781800" cy="762000"/>
          </a:xfrm>
        </p:spPr>
        <p:txBody>
          <a:bodyPr>
            <a:normAutofit/>
          </a:bodyPr>
          <a:lstStyle/>
          <a:p>
            <a:r>
              <a:rPr lang="en-US" sz="3200" dirty="0" smtClean="0"/>
              <a:t>Practices and Perspective</a:t>
            </a:r>
            <a:endParaRPr lang="en-US" sz="3200" dirty="0"/>
          </a:p>
        </p:txBody>
      </p:sp>
      <p:sp>
        <p:nvSpPr>
          <p:cNvPr id="4" name="TextBox 3"/>
          <p:cNvSpPr txBox="1"/>
          <p:nvPr/>
        </p:nvSpPr>
        <p:spPr>
          <a:xfrm>
            <a:off x="3124200" y="3809999"/>
            <a:ext cx="5334000" cy="1200329"/>
          </a:xfrm>
          <a:prstGeom prst="rect">
            <a:avLst/>
          </a:prstGeom>
          <a:noFill/>
        </p:spPr>
        <p:txBody>
          <a:bodyPr wrap="square" rtlCol="0">
            <a:spAutoFit/>
          </a:bodyPr>
          <a:lstStyle/>
          <a:p>
            <a:pPr algn="r"/>
            <a:r>
              <a:rPr lang="en-US" sz="2400" dirty="0" smtClean="0">
                <a:solidFill>
                  <a:prstClr val="white">
                    <a:lumMod val="65000"/>
                    <a:lumOff val="35000"/>
                  </a:prstClr>
                </a:solidFill>
                <a:latin typeface="Garamond" panose="02020404030301010803" pitchFamily="18" charset="0"/>
              </a:rPr>
              <a:t>Brian McDonald</a:t>
            </a:r>
          </a:p>
          <a:p>
            <a:pPr algn="r"/>
            <a:r>
              <a:rPr lang="en-US" sz="2400" dirty="0" smtClean="0">
                <a:solidFill>
                  <a:prstClr val="white">
                    <a:lumMod val="65000"/>
                    <a:lumOff val="35000"/>
                  </a:prstClr>
                </a:solidFill>
                <a:latin typeface="Garamond" panose="02020404030301010803" pitchFamily="18" charset="0"/>
              </a:rPr>
              <a:t>Duke University</a:t>
            </a:r>
          </a:p>
          <a:p>
            <a:pPr algn="r"/>
            <a:r>
              <a:rPr lang="en-US" sz="2400" dirty="0" smtClean="0">
                <a:solidFill>
                  <a:prstClr val="white">
                    <a:lumMod val="65000"/>
                    <a:lumOff val="35000"/>
                  </a:prstClr>
                </a:solidFill>
                <a:latin typeface="Garamond" panose="02020404030301010803" pitchFamily="18" charset="0"/>
              </a:rPr>
              <a:t>March 12, 2018</a:t>
            </a:r>
            <a:endParaRPr lang="en-US" sz="2400" dirty="0">
              <a:solidFill>
                <a:prstClr val="white">
                  <a:lumMod val="65000"/>
                  <a:lumOff val="35000"/>
                </a:prstClr>
              </a:solidFill>
              <a:latin typeface="Garamond" panose="02020404030301010803" pitchFamily="18" charset="0"/>
            </a:endParaRPr>
          </a:p>
        </p:txBody>
      </p:sp>
    </p:spTree>
    <p:extLst>
      <p:ext uri="{BB962C8B-B14F-4D97-AF65-F5344CB8AC3E}">
        <p14:creationId xmlns:p14="http://schemas.microsoft.com/office/powerpoint/2010/main" val="1717735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CRAFT – Classroom Management</a:t>
            </a:r>
            <a:endParaRPr lang="en-US" dirty="0"/>
          </a:p>
        </p:txBody>
      </p:sp>
      <p:pic>
        <p:nvPicPr>
          <p:cNvPr id="5" name="Picture 4"/>
          <p:cNvPicPr/>
          <p:nvPr/>
        </p:nvPicPr>
        <p:blipFill>
          <a:blip r:embed="rId2"/>
          <a:stretch>
            <a:fillRect/>
          </a:stretch>
        </p:blipFill>
        <p:spPr>
          <a:xfrm>
            <a:off x="1143000" y="1905000"/>
            <a:ext cx="6934200" cy="4495800"/>
          </a:xfrm>
          <a:prstGeom prst="rect">
            <a:avLst/>
          </a:prstGeom>
        </p:spPr>
      </p:pic>
    </p:spTree>
    <p:extLst>
      <p:ext uri="{BB962C8B-B14F-4D97-AF65-F5344CB8AC3E}">
        <p14:creationId xmlns:p14="http://schemas.microsoft.com/office/powerpoint/2010/main" val="1440229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dirty="0" smtClean="0"/>
              <a:t>CRAFT – Grading</a:t>
            </a:r>
            <a:endParaRPr lang="en-US" dirty="0"/>
          </a:p>
        </p:txBody>
      </p:sp>
      <p:sp>
        <p:nvSpPr>
          <p:cNvPr id="3" name="Content Placeholder 2"/>
          <p:cNvSpPr>
            <a:spLocks noGrp="1"/>
          </p:cNvSpPr>
          <p:nvPr>
            <p:ph sz="quarter" idx="1"/>
          </p:nvPr>
        </p:nvSpPr>
        <p:spPr>
          <a:xfrm>
            <a:off x="457200" y="1524000"/>
            <a:ext cx="8229600" cy="5181600"/>
          </a:xfrm>
        </p:spPr>
        <p:txBody>
          <a:bodyPr>
            <a:noAutofit/>
          </a:bodyPr>
          <a:lstStyle/>
          <a:p>
            <a:r>
              <a:rPr lang="en-US" dirty="0" smtClean="0">
                <a:latin typeface="Garamond" panose="02020404030301010803" pitchFamily="18" charset="0"/>
              </a:rPr>
              <a:t>Questions</a:t>
            </a:r>
          </a:p>
          <a:p>
            <a:pPr lvl="1"/>
            <a:r>
              <a:rPr lang="en-US" dirty="0">
                <a:latin typeface="Garamond" panose="02020404030301010803" pitchFamily="18" charset="0"/>
              </a:rPr>
              <a:t>H</a:t>
            </a:r>
            <a:r>
              <a:rPr lang="en-US" dirty="0" smtClean="0">
                <a:latin typeface="Garamond" panose="02020404030301010803" pitchFamily="18" charset="0"/>
              </a:rPr>
              <a:t>ow do you assess your students?</a:t>
            </a:r>
          </a:p>
          <a:p>
            <a:pPr lvl="1"/>
            <a:r>
              <a:rPr lang="en-US" dirty="0" smtClean="0">
                <a:latin typeface="Garamond" panose="02020404030301010803" pitchFamily="18" charset="0"/>
              </a:rPr>
              <a:t>How many grades do you have per quarter?</a:t>
            </a:r>
          </a:p>
          <a:p>
            <a:pPr lvl="1"/>
            <a:r>
              <a:rPr lang="en-US" dirty="0" smtClean="0">
                <a:latin typeface="Garamond" panose="02020404030301010803" pitchFamily="18" charset="0"/>
              </a:rPr>
              <a:t>How do you include </a:t>
            </a:r>
            <a:r>
              <a:rPr lang="en-US" dirty="0" smtClean="0">
                <a:latin typeface="Garamond" panose="02020404030301010803" pitchFamily="18" charset="0"/>
                <a:hlinkClick r:id="rId2"/>
              </a:rPr>
              <a:t>authentic assessment</a:t>
            </a:r>
            <a:r>
              <a:rPr lang="en-US" dirty="0" smtClean="0">
                <a:latin typeface="Garamond" panose="02020404030301010803" pitchFamily="18" charset="0"/>
              </a:rPr>
              <a:t>?</a:t>
            </a:r>
            <a:br>
              <a:rPr lang="en-US" dirty="0" smtClean="0">
                <a:latin typeface="Garamond" panose="02020404030301010803" pitchFamily="18" charset="0"/>
              </a:rPr>
            </a:br>
            <a:endParaRPr lang="en-US" dirty="0" smtClean="0">
              <a:latin typeface="Garamond" panose="02020404030301010803" pitchFamily="18" charset="0"/>
            </a:endParaRPr>
          </a:p>
          <a:p>
            <a:r>
              <a:rPr lang="en-US" dirty="0" smtClean="0">
                <a:latin typeface="Garamond" panose="02020404030301010803" pitchFamily="18" charset="0"/>
              </a:rPr>
              <a:t>“The </a:t>
            </a:r>
            <a:r>
              <a:rPr lang="en-US" dirty="0">
                <a:latin typeface="Garamond" panose="02020404030301010803" pitchFamily="18" charset="0"/>
              </a:rPr>
              <a:t>most effective grading practices provide accurate, specific, timely feedback designed to improve student </a:t>
            </a:r>
            <a:r>
              <a:rPr lang="en-US" dirty="0" smtClean="0">
                <a:latin typeface="Garamond" panose="02020404030301010803" pitchFamily="18" charset="0"/>
              </a:rPr>
              <a:t>performance” </a:t>
            </a:r>
            <a:r>
              <a:rPr lang="en-US" sz="1400" dirty="0">
                <a:latin typeface="Garamond" panose="02020404030301010803" pitchFamily="18" charset="0"/>
              </a:rPr>
              <a:t>(Marzano 2000, 2007; O'Connor, 2007</a:t>
            </a:r>
            <a:r>
              <a:rPr lang="en-US" sz="1400" dirty="0" smtClean="0">
                <a:latin typeface="Garamond" panose="02020404030301010803" pitchFamily="18" charset="0"/>
              </a:rPr>
              <a:t>).</a:t>
            </a:r>
            <a:br>
              <a:rPr lang="en-US" sz="1400" dirty="0" smtClean="0">
                <a:latin typeface="Garamond" panose="02020404030301010803" pitchFamily="18" charset="0"/>
              </a:rPr>
            </a:br>
            <a:endParaRPr lang="en-US" sz="1400" dirty="0" smtClean="0">
              <a:latin typeface="Garamond" panose="02020404030301010803" pitchFamily="18" charset="0"/>
            </a:endParaRPr>
          </a:p>
          <a:p>
            <a:r>
              <a:rPr lang="en-US" sz="2800" dirty="0" smtClean="0">
                <a:latin typeface="Garamond" panose="02020404030301010803" pitchFamily="18" charset="0"/>
              </a:rPr>
              <a:t>Strategies: 7 Best Practices </a:t>
            </a:r>
            <a:r>
              <a:rPr lang="en-US" sz="1400" dirty="0" smtClean="0">
                <a:latin typeface="Garamond" panose="02020404030301010803" pitchFamily="18" charset="0"/>
              </a:rPr>
              <a:t/>
            </a:r>
            <a:br>
              <a:rPr lang="en-US" sz="1400" dirty="0" smtClean="0">
                <a:latin typeface="Garamond" panose="02020404030301010803" pitchFamily="18" charset="0"/>
              </a:rPr>
            </a:br>
            <a:endParaRPr lang="en-US" sz="1050" dirty="0">
              <a:latin typeface="Garamond" panose="02020404030301010803" pitchFamily="18" charset="0"/>
            </a:endParaRPr>
          </a:p>
        </p:txBody>
      </p:sp>
    </p:spTree>
    <p:extLst>
      <p:ext uri="{BB962C8B-B14F-4D97-AF65-F5344CB8AC3E}">
        <p14:creationId xmlns:p14="http://schemas.microsoft.com/office/powerpoint/2010/main" val="3737313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dirty="0" smtClean="0"/>
              <a:t>CRAFT – Grading </a:t>
            </a:r>
            <a:endParaRPr lang="en-US" dirty="0"/>
          </a:p>
        </p:txBody>
      </p:sp>
      <p:sp>
        <p:nvSpPr>
          <p:cNvPr id="3" name="Content Placeholder 2"/>
          <p:cNvSpPr>
            <a:spLocks noGrp="1"/>
          </p:cNvSpPr>
          <p:nvPr>
            <p:ph sz="quarter" idx="1"/>
          </p:nvPr>
        </p:nvSpPr>
        <p:spPr>
          <a:xfrm>
            <a:off x="457200" y="1676400"/>
            <a:ext cx="8229600" cy="4876800"/>
          </a:xfrm>
        </p:spPr>
        <p:txBody>
          <a:bodyPr>
            <a:noAutofit/>
          </a:bodyPr>
          <a:lstStyle/>
          <a:p>
            <a:pPr marL="502920" indent="-457200">
              <a:buFont typeface="+mj-lt"/>
              <a:buAutoNum type="arabicPeriod"/>
            </a:pPr>
            <a:r>
              <a:rPr lang="en-US" sz="2800" dirty="0" smtClean="0">
                <a:latin typeface="Garamond" panose="02020404030301010803" pitchFamily="18" charset="0"/>
              </a:rPr>
              <a:t>Provide useful feedback (to them and for you)</a:t>
            </a:r>
          </a:p>
          <a:p>
            <a:pPr marL="502920" indent="-457200">
              <a:buFont typeface="+mj-lt"/>
              <a:buAutoNum type="arabicPeriod"/>
            </a:pPr>
            <a:r>
              <a:rPr lang="en-US" sz="2800" dirty="0" smtClean="0">
                <a:latin typeface="Garamond" panose="02020404030301010803" pitchFamily="18" charset="0"/>
              </a:rPr>
              <a:t>Have students self-grade </a:t>
            </a:r>
          </a:p>
          <a:p>
            <a:pPr marL="502920" indent="-457200">
              <a:buFont typeface="+mj-lt"/>
              <a:buAutoNum type="arabicPeriod"/>
            </a:pPr>
            <a:r>
              <a:rPr lang="en-US" sz="2800" dirty="0" smtClean="0">
                <a:latin typeface="Garamond" panose="02020404030301010803" pitchFamily="18" charset="0"/>
              </a:rPr>
              <a:t>Create and discuss/review rubrics</a:t>
            </a:r>
          </a:p>
          <a:p>
            <a:pPr marL="560070" indent="-514350">
              <a:buFont typeface="+mj-lt"/>
              <a:buAutoNum type="arabicPeriod"/>
            </a:pPr>
            <a:r>
              <a:rPr lang="en-US" sz="2800" dirty="0" smtClean="0">
                <a:latin typeface="Garamond" panose="02020404030301010803" pitchFamily="18" charset="0"/>
              </a:rPr>
              <a:t>Extra Credit?</a:t>
            </a:r>
          </a:p>
          <a:p>
            <a:pPr marL="560070" indent="-514350">
              <a:buFont typeface="+mj-lt"/>
              <a:buAutoNum type="arabicPeriod"/>
            </a:pPr>
            <a:r>
              <a:rPr lang="en-US" sz="2800" dirty="0" smtClean="0">
                <a:latin typeface="Garamond" panose="02020404030301010803" pitchFamily="18" charset="0"/>
              </a:rPr>
              <a:t>No curve, but scale it!</a:t>
            </a:r>
          </a:p>
          <a:p>
            <a:pPr marL="560070" indent="-514350">
              <a:buFont typeface="+mj-lt"/>
              <a:buAutoNum type="arabicPeriod"/>
            </a:pPr>
            <a:r>
              <a:rPr lang="en-US" sz="2800" dirty="0" smtClean="0">
                <a:latin typeface="Garamond" panose="02020404030301010803" pitchFamily="18" charset="0"/>
              </a:rPr>
              <a:t>Go over the most frequently missed questions</a:t>
            </a:r>
          </a:p>
          <a:p>
            <a:pPr marL="560070" indent="-514350">
              <a:buFont typeface="+mj-lt"/>
              <a:buAutoNum type="arabicPeriod"/>
            </a:pPr>
            <a:r>
              <a:rPr lang="en-US" sz="2800" dirty="0" smtClean="0">
                <a:latin typeface="Garamond" panose="02020404030301010803" pitchFamily="18" charset="0"/>
              </a:rPr>
              <a:t>Tiered grading: </a:t>
            </a:r>
          </a:p>
          <a:p>
            <a:pPr lvl="2"/>
            <a:r>
              <a:rPr lang="en-US" sz="1800" dirty="0" smtClean="0">
                <a:latin typeface="Garamond" panose="02020404030301010803" pitchFamily="18" charset="0"/>
              </a:rPr>
              <a:t>Tier 1 – Grade all of it (tests, quizzes, papers, projects)</a:t>
            </a:r>
          </a:p>
          <a:p>
            <a:pPr lvl="2"/>
            <a:r>
              <a:rPr lang="en-US" sz="1800" dirty="0" smtClean="0">
                <a:latin typeface="Garamond" panose="02020404030301010803" pitchFamily="18" charset="0"/>
              </a:rPr>
              <a:t>Tier 2 – Grade some of it (homework, classwork, additional assignments)</a:t>
            </a:r>
          </a:p>
          <a:p>
            <a:pPr lvl="2"/>
            <a:r>
              <a:rPr lang="en-US" sz="1800" dirty="0" smtClean="0">
                <a:latin typeface="Garamond" panose="02020404030301010803" pitchFamily="18" charset="0"/>
              </a:rPr>
              <a:t>Tier 3 – Grade none of it (full participation for completion)</a:t>
            </a:r>
            <a:endParaRPr lang="en-US" sz="1800" dirty="0">
              <a:latin typeface="Garamond" panose="02020404030301010803" pitchFamily="18" charset="0"/>
            </a:endParaRPr>
          </a:p>
        </p:txBody>
      </p:sp>
    </p:spTree>
    <p:extLst>
      <p:ext uri="{BB962C8B-B14F-4D97-AF65-F5344CB8AC3E}">
        <p14:creationId xmlns:p14="http://schemas.microsoft.com/office/powerpoint/2010/main" val="1436270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a:t>
            </a:r>
            <a:endParaRPr lang="en-US" dirty="0"/>
          </a:p>
        </p:txBody>
      </p:sp>
      <p:pic>
        <p:nvPicPr>
          <p:cNvPr id="1027" name="Picture 3" descr="C:\Users\Asus\Desktop\life-work-balanc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711" b="58292"/>
          <a:stretch/>
        </p:blipFill>
        <p:spPr bwMode="auto">
          <a:xfrm>
            <a:off x="914400" y="838200"/>
            <a:ext cx="3423937" cy="561049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Asus\Desktop\life-work-balance.jpg"/>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t="40393" b="16973"/>
          <a:stretch/>
        </p:blipFill>
        <p:spPr bwMode="auto">
          <a:xfrm>
            <a:off x="4953000" y="838200"/>
            <a:ext cx="3658443" cy="5610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599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a:t>
            </a:r>
            <a:endParaRPr lang="en-US" dirty="0"/>
          </a:p>
        </p:txBody>
      </p:sp>
      <p:sp>
        <p:nvSpPr>
          <p:cNvPr id="3" name="Content Placeholder 2"/>
          <p:cNvSpPr>
            <a:spLocks noGrp="1"/>
          </p:cNvSpPr>
          <p:nvPr>
            <p:ph sz="quarter" idx="1"/>
          </p:nvPr>
        </p:nvSpPr>
        <p:spPr/>
        <p:txBody>
          <a:bodyPr>
            <a:normAutofit/>
          </a:bodyPr>
          <a:lstStyle/>
          <a:p>
            <a:r>
              <a:rPr lang="en-US" sz="3500" dirty="0" smtClean="0">
                <a:latin typeface="Garamond" panose="02020404030301010803" pitchFamily="18" charset="0"/>
              </a:rPr>
              <a:t>Expert Advice:</a:t>
            </a:r>
            <a:endParaRPr lang="en-US" sz="3500" dirty="0">
              <a:latin typeface="Garamond" panose="02020404030301010803" pitchFamily="18" charset="0"/>
            </a:endParaRPr>
          </a:p>
          <a:p>
            <a:pPr lvl="1"/>
            <a:r>
              <a:rPr lang="en-US" dirty="0" smtClean="0">
                <a:latin typeface="Garamond" panose="02020404030301010803" pitchFamily="18" charset="0"/>
              </a:rPr>
              <a:t>“</a:t>
            </a:r>
            <a:r>
              <a:rPr lang="en-US" dirty="0">
                <a:latin typeface="Garamond" panose="02020404030301010803" pitchFamily="18" charset="0"/>
              </a:rPr>
              <a:t>Take a moment and </a:t>
            </a:r>
            <a:r>
              <a:rPr lang="en-US" dirty="0" smtClean="0">
                <a:latin typeface="Garamond" panose="02020404030301010803" pitchFamily="18" charset="0"/>
              </a:rPr>
              <a:t>breathe.”</a:t>
            </a:r>
            <a:endParaRPr lang="en-US" dirty="0">
              <a:latin typeface="Garamond" panose="02020404030301010803" pitchFamily="18" charset="0"/>
            </a:endParaRPr>
          </a:p>
          <a:p>
            <a:pPr lvl="1"/>
            <a:r>
              <a:rPr lang="en-US" dirty="0">
                <a:latin typeface="Garamond" panose="02020404030301010803" pitchFamily="18" charset="0"/>
              </a:rPr>
              <a:t>“Stepping away is critical. Do something fun. Enjoy yourself even for an afternoon or evening.”</a:t>
            </a:r>
          </a:p>
          <a:p>
            <a:pPr lvl="1"/>
            <a:r>
              <a:rPr lang="en-US" dirty="0">
                <a:latin typeface="Garamond" panose="02020404030301010803" pitchFamily="18" charset="0"/>
              </a:rPr>
              <a:t>“Cut yourself off from school work once you go home. It might be hard, but for your mental sanity it’s well worth it! This includes not coming in to school on the weekends if you can help it.”</a:t>
            </a:r>
          </a:p>
          <a:p>
            <a:endParaRPr lang="en-US" dirty="0">
              <a:latin typeface="Garamond" panose="02020404030301010803" pitchFamily="18" charset="0"/>
            </a:endParaRPr>
          </a:p>
        </p:txBody>
      </p:sp>
    </p:spTree>
    <p:extLst>
      <p:ext uri="{BB962C8B-B14F-4D97-AF65-F5344CB8AC3E}">
        <p14:creationId xmlns:p14="http://schemas.microsoft.com/office/powerpoint/2010/main" val="3091585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a:t>
            </a:r>
            <a:endParaRPr lang="en-US" dirty="0"/>
          </a:p>
        </p:txBody>
      </p:sp>
      <p:sp>
        <p:nvSpPr>
          <p:cNvPr id="3" name="Content Placeholder 2"/>
          <p:cNvSpPr>
            <a:spLocks noGrp="1"/>
          </p:cNvSpPr>
          <p:nvPr>
            <p:ph sz="quarter" idx="1"/>
          </p:nvPr>
        </p:nvSpPr>
        <p:spPr/>
        <p:txBody>
          <a:bodyPr>
            <a:normAutofit lnSpcReduction="10000"/>
          </a:bodyPr>
          <a:lstStyle/>
          <a:p>
            <a:r>
              <a:rPr lang="en-US" sz="2400" dirty="0">
                <a:latin typeface="Garamond" panose="02020404030301010803" pitchFamily="18" charset="0"/>
              </a:rPr>
              <a:t>Experience = Perspective</a:t>
            </a:r>
          </a:p>
          <a:p>
            <a:pPr lvl="1"/>
            <a:r>
              <a:rPr lang="en-US" sz="2400" dirty="0">
                <a:solidFill>
                  <a:schemeClr val="tx1">
                    <a:lumMod val="85000"/>
                    <a:lumOff val="15000"/>
                  </a:schemeClr>
                </a:solidFill>
                <a:latin typeface="Garamond" panose="02020404030301010803" pitchFamily="18" charset="0"/>
                <a:hlinkClick r:id="rId2"/>
              </a:rPr>
              <a:t>This Is </a:t>
            </a:r>
            <a:r>
              <a:rPr lang="en-US" sz="2400" dirty="0" smtClean="0">
                <a:solidFill>
                  <a:schemeClr val="tx1">
                    <a:lumMod val="85000"/>
                    <a:lumOff val="15000"/>
                  </a:schemeClr>
                </a:solidFill>
                <a:latin typeface="Garamond" panose="02020404030301010803" pitchFamily="18" charset="0"/>
                <a:hlinkClick r:id="rId2"/>
              </a:rPr>
              <a:t>Water</a:t>
            </a:r>
            <a:r>
              <a:rPr lang="en-US" sz="2400" dirty="0" smtClean="0">
                <a:solidFill>
                  <a:schemeClr val="tx1">
                    <a:lumMod val="85000"/>
                    <a:lumOff val="15000"/>
                  </a:schemeClr>
                </a:solidFill>
                <a:latin typeface="Garamond" panose="02020404030301010803" pitchFamily="18" charset="0"/>
              </a:rPr>
              <a:t/>
            </a:r>
            <a:br>
              <a:rPr lang="en-US" sz="2400" dirty="0" smtClean="0">
                <a:solidFill>
                  <a:schemeClr val="tx1">
                    <a:lumMod val="85000"/>
                    <a:lumOff val="15000"/>
                  </a:schemeClr>
                </a:solidFill>
                <a:latin typeface="Garamond" panose="02020404030301010803" pitchFamily="18" charset="0"/>
              </a:rPr>
            </a:br>
            <a:endParaRPr lang="en-US" sz="2400" dirty="0">
              <a:solidFill>
                <a:schemeClr val="tx1">
                  <a:lumMod val="85000"/>
                  <a:lumOff val="15000"/>
                </a:schemeClr>
              </a:solidFill>
              <a:latin typeface="Garamond" panose="02020404030301010803" pitchFamily="18" charset="0"/>
            </a:endParaRPr>
          </a:p>
          <a:p>
            <a:r>
              <a:rPr lang="en-US" sz="2400" dirty="0" smtClean="0">
                <a:solidFill>
                  <a:schemeClr val="tx1">
                    <a:lumMod val="85000"/>
                    <a:lumOff val="15000"/>
                  </a:schemeClr>
                </a:solidFill>
                <a:latin typeface="Garamond" panose="02020404030301010803" pitchFamily="18" charset="0"/>
              </a:rPr>
              <a:t>Marathon</a:t>
            </a:r>
            <a:r>
              <a:rPr lang="en-US" sz="2400" dirty="0">
                <a:solidFill>
                  <a:schemeClr val="tx1">
                    <a:lumMod val="85000"/>
                    <a:lumOff val="15000"/>
                  </a:schemeClr>
                </a:solidFill>
                <a:latin typeface="Garamond" panose="02020404030301010803" pitchFamily="18" charset="0"/>
              </a:rPr>
              <a:t>, Not a Sprint</a:t>
            </a:r>
          </a:p>
          <a:p>
            <a:pPr lvl="1"/>
            <a:r>
              <a:rPr lang="en-US" sz="2400" dirty="0">
                <a:solidFill>
                  <a:schemeClr val="tx1">
                    <a:lumMod val="85000"/>
                    <a:lumOff val="15000"/>
                  </a:schemeClr>
                </a:solidFill>
                <a:latin typeface="Garamond" panose="02020404030301010803" pitchFamily="18" charset="0"/>
              </a:rPr>
              <a:t>“My student-teaching mentor told me that I couldn’t decide about teaching as a career until after Year 3. Year 1 is pure hell Year 2 is at least 50% easier. And Year 3 you start to find a comfort level</a:t>
            </a:r>
            <a:r>
              <a:rPr lang="en-US" sz="2400" dirty="0" smtClean="0">
                <a:solidFill>
                  <a:schemeClr val="tx1">
                    <a:lumMod val="85000"/>
                    <a:lumOff val="15000"/>
                  </a:schemeClr>
                </a:solidFill>
                <a:latin typeface="Garamond" panose="02020404030301010803" pitchFamily="18" charset="0"/>
              </a:rPr>
              <a:t>.”</a:t>
            </a:r>
            <a:br>
              <a:rPr lang="en-US" sz="2400" dirty="0" smtClean="0">
                <a:solidFill>
                  <a:schemeClr val="tx1">
                    <a:lumMod val="85000"/>
                    <a:lumOff val="15000"/>
                  </a:schemeClr>
                </a:solidFill>
                <a:latin typeface="Garamond" panose="02020404030301010803" pitchFamily="18" charset="0"/>
              </a:rPr>
            </a:br>
            <a:endParaRPr lang="en-US" sz="2400" dirty="0">
              <a:solidFill>
                <a:schemeClr val="tx1">
                  <a:lumMod val="85000"/>
                  <a:lumOff val="15000"/>
                </a:schemeClr>
              </a:solidFill>
              <a:latin typeface="Garamond" panose="02020404030301010803" pitchFamily="18" charset="0"/>
            </a:endParaRPr>
          </a:p>
          <a:p>
            <a:r>
              <a:rPr lang="en-US" sz="2400" dirty="0">
                <a:solidFill>
                  <a:schemeClr val="tx1">
                    <a:lumMod val="85000"/>
                    <a:lumOff val="15000"/>
                  </a:schemeClr>
                </a:solidFill>
                <a:latin typeface="Garamond" panose="02020404030301010803" pitchFamily="18" charset="0"/>
              </a:rPr>
              <a:t>Mentoring</a:t>
            </a:r>
          </a:p>
          <a:p>
            <a:pPr lvl="1"/>
            <a:r>
              <a:rPr lang="en-US" sz="2400" dirty="0">
                <a:solidFill>
                  <a:schemeClr val="tx1">
                    <a:lumMod val="85000"/>
                    <a:lumOff val="15000"/>
                  </a:schemeClr>
                </a:solidFill>
                <a:latin typeface="Garamond" panose="02020404030301010803" pitchFamily="18" charset="0"/>
                <a:hlinkClick r:id="rId3"/>
              </a:rPr>
              <a:t>What Teachers Make</a:t>
            </a:r>
            <a:endParaRPr lang="en-US" sz="2400" dirty="0">
              <a:solidFill>
                <a:schemeClr val="tx1">
                  <a:lumMod val="85000"/>
                  <a:lumOff val="15000"/>
                </a:schemeClr>
              </a:solidFill>
              <a:latin typeface="Garamond" panose="02020404030301010803" pitchFamily="18" charset="0"/>
            </a:endParaRPr>
          </a:p>
          <a:p>
            <a:endParaRPr lang="en-US" sz="2400" dirty="0">
              <a:latin typeface="Garamond" panose="02020404030301010803" pitchFamily="18" charset="0"/>
            </a:endParaRPr>
          </a:p>
        </p:txBody>
      </p:sp>
    </p:spTree>
    <p:extLst>
      <p:ext uri="{BB962C8B-B14F-4D97-AF65-F5344CB8AC3E}">
        <p14:creationId xmlns:p14="http://schemas.microsoft.com/office/powerpoint/2010/main" val="256371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a:t>
            </a:r>
            <a:endParaRPr lang="en-US" dirty="0"/>
          </a:p>
        </p:txBody>
      </p:sp>
      <p:sp>
        <p:nvSpPr>
          <p:cNvPr id="3" name="Content Placeholder 2"/>
          <p:cNvSpPr>
            <a:spLocks noGrp="1"/>
          </p:cNvSpPr>
          <p:nvPr>
            <p:ph sz="quarter" idx="1"/>
          </p:nvPr>
        </p:nvSpPr>
        <p:spPr>
          <a:xfrm>
            <a:off x="1371600" y="1600200"/>
            <a:ext cx="7394448" cy="5029200"/>
          </a:xfrm>
        </p:spPr>
        <p:txBody>
          <a:bodyPr>
            <a:normAutofit fontScale="62500" lnSpcReduction="20000"/>
          </a:bodyPr>
          <a:lstStyle/>
          <a:p>
            <a:pPr marL="0" indent="0">
              <a:buNone/>
            </a:pPr>
            <a:r>
              <a:rPr lang="en-US" sz="2800" dirty="0" smtClean="0">
                <a:latin typeface="Garamond" panose="02020404030301010803" pitchFamily="18" charset="0"/>
              </a:rPr>
              <a:t>Today was the absolute worst day ever</a:t>
            </a:r>
            <a:r>
              <a:rPr lang="en-US" sz="2800" dirty="0">
                <a:latin typeface="Garamond" panose="02020404030301010803" pitchFamily="18" charset="0"/>
              </a:rPr>
              <a:t/>
            </a:r>
            <a:br>
              <a:rPr lang="en-US" sz="2800" dirty="0">
                <a:latin typeface="Garamond" panose="02020404030301010803" pitchFamily="18" charset="0"/>
              </a:rPr>
            </a:br>
            <a:r>
              <a:rPr lang="en-US" sz="2800" dirty="0" smtClean="0">
                <a:latin typeface="Garamond" panose="02020404030301010803" pitchFamily="18" charset="0"/>
              </a:rPr>
              <a:t>And don’t try to convince me that</a:t>
            </a:r>
            <a:br>
              <a:rPr lang="en-US" sz="2800" dirty="0" smtClean="0">
                <a:latin typeface="Garamond" panose="02020404030301010803" pitchFamily="18" charset="0"/>
              </a:rPr>
            </a:br>
            <a:r>
              <a:rPr lang="en-US" sz="2800" dirty="0" smtClean="0">
                <a:latin typeface="Garamond" panose="02020404030301010803" pitchFamily="18" charset="0"/>
              </a:rPr>
              <a:t>There’s something good in every day</a:t>
            </a:r>
            <a:br>
              <a:rPr lang="en-US" sz="2800" dirty="0" smtClean="0">
                <a:latin typeface="Garamond" panose="02020404030301010803" pitchFamily="18" charset="0"/>
              </a:rPr>
            </a:br>
            <a:r>
              <a:rPr lang="en-US" sz="2800" dirty="0" smtClean="0">
                <a:latin typeface="Garamond" panose="02020404030301010803" pitchFamily="18" charset="0"/>
              </a:rPr>
              <a:t>Because, when you take a closer look,</a:t>
            </a:r>
            <a:br>
              <a:rPr lang="en-US" sz="2800" dirty="0" smtClean="0">
                <a:latin typeface="Garamond" panose="02020404030301010803" pitchFamily="18" charset="0"/>
              </a:rPr>
            </a:br>
            <a:r>
              <a:rPr lang="en-US" sz="2800" dirty="0" smtClean="0">
                <a:latin typeface="Garamond" panose="02020404030301010803" pitchFamily="18" charset="0"/>
              </a:rPr>
              <a:t>This world is a pretty evil place</a:t>
            </a:r>
            <a:br>
              <a:rPr lang="en-US" sz="2800" dirty="0" smtClean="0">
                <a:latin typeface="Garamond" panose="02020404030301010803" pitchFamily="18" charset="0"/>
              </a:rPr>
            </a:br>
            <a:r>
              <a:rPr lang="en-US" sz="2800" dirty="0" smtClean="0">
                <a:latin typeface="Garamond" panose="02020404030301010803" pitchFamily="18" charset="0"/>
              </a:rPr>
              <a:t>Even if</a:t>
            </a:r>
            <a:br>
              <a:rPr lang="en-US" sz="2800" dirty="0" smtClean="0">
                <a:latin typeface="Garamond" panose="02020404030301010803" pitchFamily="18" charset="0"/>
              </a:rPr>
            </a:br>
            <a:r>
              <a:rPr lang="en-US" sz="2800" dirty="0" smtClean="0">
                <a:latin typeface="Garamond" panose="02020404030301010803" pitchFamily="18" charset="0"/>
              </a:rPr>
              <a:t>Some goodness does shine through once in a while</a:t>
            </a:r>
            <a:br>
              <a:rPr lang="en-US" sz="2800" dirty="0" smtClean="0">
                <a:latin typeface="Garamond" panose="02020404030301010803" pitchFamily="18" charset="0"/>
              </a:rPr>
            </a:br>
            <a:r>
              <a:rPr lang="en-US" sz="2800" dirty="0" smtClean="0">
                <a:latin typeface="Garamond" panose="02020404030301010803" pitchFamily="18" charset="0"/>
              </a:rPr>
              <a:t>Satisfaction and happiness don’t last.</a:t>
            </a:r>
            <a:br>
              <a:rPr lang="en-US" sz="2800" dirty="0" smtClean="0">
                <a:latin typeface="Garamond" panose="02020404030301010803" pitchFamily="18" charset="0"/>
              </a:rPr>
            </a:br>
            <a:r>
              <a:rPr lang="en-US" sz="2800" dirty="0" smtClean="0">
                <a:latin typeface="Garamond" panose="02020404030301010803" pitchFamily="18" charset="0"/>
              </a:rPr>
              <a:t>And it’s not true that</a:t>
            </a:r>
            <a:br>
              <a:rPr lang="en-US" sz="2800" dirty="0" smtClean="0">
                <a:latin typeface="Garamond" panose="02020404030301010803" pitchFamily="18" charset="0"/>
              </a:rPr>
            </a:br>
            <a:r>
              <a:rPr lang="en-US" sz="2800" dirty="0" smtClean="0">
                <a:latin typeface="Garamond" panose="02020404030301010803" pitchFamily="18" charset="0"/>
              </a:rPr>
              <a:t>It’s all I the mind and heart</a:t>
            </a:r>
            <a:br>
              <a:rPr lang="en-US" sz="2800" dirty="0" smtClean="0">
                <a:latin typeface="Garamond" panose="02020404030301010803" pitchFamily="18" charset="0"/>
              </a:rPr>
            </a:br>
            <a:r>
              <a:rPr lang="en-US" sz="2800" dirty="0" smtClean="0">
                <a:latin typeface="Garamond" panose="02020404030301010803" pitchFamily="18" charset="0"/>
              </a:rPr>
              <a:t>Because</a:t>
            </a:r>
            <a:br>
              <a:rPr lang="en-US" sz="2800" dirty="0" smtClean="0">
                <a:latin typeface="Garamond" panose="02020404030301010803" pitchFamily="18" charset="0"/>
              </a:rPr>
            </a:br>
            <a:r>
              <a:rPr lang="en-US" sz="2800" dirty="0" smtClean="0">
                <a:latin typeface="Garamond" panose="02020404030301010803" pitchFamily="18" charset="0"/>
              </a:rPr>
              <a:t>True happiness can be obtained</a:t>
            </a:r>
            <a:br>
              <a:rPr lang="en-US" sz="2800" dirty="0" smtClean="0">
                <a:latin typeface="Garamond" panose="02020404030301010803" pitchFamily="18" charset="0"/>
              </a:rPr>
            </a:br>
            <a:r>
              <a:rPr lang="en-US" sz="2800" dirty="0" smtClean="0">
                <a:latin typeface="Garamond" panose="02020404030301010803" pitchFamily="18" charset="0"/>
              </a:rPr>
              <a:t>Only if one’s surroundings are good</a:t>
            </a:r>
            <a:br>
              <a:rPr lang="en-US" sz="2800" dirty="0" smtClean="0">
                <a:latin typeface="Garamond" panose="02020404030301010803" pitchFamily="18" charset="0"/>
              </a:rPr>
            </a:br>
            <a:r>
              <a:rPr lang="en-US" sz="2800" dirty="0" smtClean="0">
                <a:latin typeface="Garamond" panose="02020404030301010803" pitchFamily="18" charset="0"/>
              </a:rPr>
              <a:t>It’s not true that good exists</a:t>
            </a:r>
            <a:br>
              <a:rPr lang="en-US" sz="2800" dirty="0" smtClean="0">
                <a:latin typeface="Garamond" panose="02020404030301010803" pitchFamily="18" charset="0"/>
              </a:rPr>
            </a:br>
            <a:r>
              <a:rPr lang="en-US" sz="2800" dirty="0" smtClean="0">
                <a:latin typeface="Garamond" panose="02020404030301010803" pitchFamily="18" charset="0"/>
              </a:rPr>
              <a:t>I’m sure you can agree that</a:t>
            </a:r>
            <a:br>
              <a:rPr lang="en-US" sz="2800" dirty="0" smtClean="0">
                <a:latin typeface="Garamond" panose="02020404030301010803" pitchFamily="18" charset="0"/>
              </a:rPr>
            </a:br>
            <a:r>
              <a:rPr lang="en-US" sz="2800" dirty="0" smtClean="0">
                <a:latin typeface="Garamond" panose="02020404030301010803" pitchFamily="18" charset="0"/>
              </a:rPr>
              <a:t>The reality</a:t>
            </a:r>
            <a:br>
              <a:rPr lang="en-US" sz="2800" dirty="0" smtClean="0">
                <a:latin typeface="Garamond" panose="02020404030301010803" pitchFamily="18" charset="0"/>
              </a:rPr>
            </a:br>
            <a:r>
              <a:rPr lang="en-US" sz="2800" dirty="0" smtClean="0">
                <a:latin typeface="Garamond" panose="02020404030301010803" pitchFamily="18" charset="0"/>
              </a:rPr>
              <a:t>Creates</a:t>
            </a:r>
            <a:br>
              <a:rPr lang="en-US" sz="2800" dirty="0" smtClean="0">
                <a:latin typeface="Garamond" panose="02020404030301010803" pitchFamily="18" charset="0"/>
              </a:rPr>
            </a:br>
            <a:r>
              <a:rPr lang="en-US" sz="2800" dirty="0" smtClean="0">
                <a:latin typeface="Garamond" panose="02020404030301010803" pitchFamily="18" charset="0"/>
              </a:rPr>
              <a:t>My attitude</a:t>
            </a:r>
            <a:br>
              <a:rPr lang="en-US" sz="2800" dirty="0" smtClean="0">
                <a:latin typeface="Garamond" panose="02020404030301010803" pitchFamily="18" charset="0"/>
              </a:rPr>
            </a:br>
            <a:r>
              <a:rPr lang="en-US" sz="2800" dirty="0" smtClean="0">
                <a:latin typeface="Garamond" panose="02020404030301010803" pitchFamily="18" charset="0"/>
              </a:rPr>
              <a:t>It’s all beyond my control</a:t>
            </a:r>
            <a:br>
              <a:rPr lang="en-US" sz="2800" dirty="0" smtClean="0">
                <a:latin typeface="Garamond" panose="02020404030301010803" pitchFamily="18" charset="0"/>
              </a:rPr>
            </a:br>
            <a:r>
              <a:rPr lang="en-US" sz="2800" dirty="0" smtClean="0">
                <a:latin typeface="Garamond" panose="02020404030301010803" pitchFamily="18" charset="0"/>
              </a:rPr>
              <a:t>And you’ll never in a million years hear me say that</a:t>
            </a:r>
            <a:br>
              <a:rPr lang="en-US" sz="2800" dirty="0" smtClean="0">
                <a:latin typeface="Garamond" panose="02020404030301010803" pitchFamily="18" charset="0"/>
              </a:rPr>
            </a:br>
            <a:r>
              <a:rPr lang="en-US" sz="2800" dirty="0" smtClean="0">
                <a:latin typeface="Garamond" panose="02020404030301010803" pitchFamily="18" charset="0"/>
              </a:rPr>
              <a:t>Today was a good day</a:t>
            </a:r>
          </a:p>
        </p:txBody>
      </p:sp>
    </p:spTree>
    <p:extLst>
      <p:ext uri="{BB962C8B-B14F-4D97-AF65-F5344CB8AC3E}">
        <p14:creationId xmlns:p14="http://schemas.microsoft.com/office/powerpoint/2010/main" val="621199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3200" dirty="0" smtClean="0"/>
              <a:t>The Most Important Question, Revisited</a:t>
            </a:r>
            <a:endParaRPr lang="en-US" sz="3200" dirty="0" smtClean="0">
              <a:latin typeface="Garamond" panose="02020404030301010803" pitchFamily="18" charset="0"/>
            </a:endParaRPr>
          </a:p>
          <a:p>
            <a:pPr lvl="2"/>
            <a:r>
              <a:rPr lang="en-US" sz="2900" dirty="0">
                <a:latin typeface="Garamond" panose="02020404030301010803" pitchFamily="18" charset="0"/>
              </a:rPr>
              <a:t>How do you reflect and re-evaluate?</a:t>
            </a:r>
          </a:p>
          <a:p>
            <a:pPr lvl="3"/>
            <a:r>
              <a:rPr lang="en-US" sz="2600" dirty="0">
                <a:latin typeface="Garamond" panose="02020404030301010803" pitchFamily="18" charset="0"/>
              </a:rPr>
              <a:t>Five Year Plan</a:t>
            </a:r>
          </a:p>
          <a:p>
            <a:pPr lvl="3"/>
            <a:r>
              <a:rPr lang="en-US" sz="2600" dirty="0">
                <a:latin typeface="Garamond" panose="02020404030301010803" pitchFamily="18" charset="0"/>
              </a:rPr>
              <a:t>Moment of the Day</a:t>
            </a:r>
          </a:p>
          <a:p>
            <a:pPr lvl="3"/>
            <a:r>
              <a:rPr lang="en-US" sz="2600" dirty="0">
                <a:latin typeface="Garamond" panose="02020404030301010803" pitchFamily="18" charset="0"/>
              </a:rPr>
              <a:t>Journaling Your </a:t>
            </a:r>
            <a:r>
              <a:rPr lang="en-US" sz="2600" dirty="0" smtClean="0">
                <a:latin typeface="Garamond" panose="02020404030301010803" pitchFamily="18" charset="0"/>
              </a:rPr>
              <a:t>Experiences</a:t>
            </a:r>
            <a:endParaRPr lang="en-US" sz="2600" dirty="0">
              <a:latin typeface="Garamond" panose="02020404030301010803" pitchFamily="18" charset="0"/>
            </a:endParaRPr>
          </a:p>
          <a:p>
            <a:pPr lvl="2"/>
            <a:r>
              <a:rPr lang="en-US" sz="2900" dirty="0" smtClean="0">
                <a:latin typeface="Garamond" panose="02020404030301010803" pitchFamily="18" charset="0"/>
              </a:rPr>
              <a:t>How can you make the investment?</a:t>
            </a:r>
          </a:p>
          <a:p>
            <a:pPr lvl="2"/>
            <a:r>
              <a:rPr lang="en-US" sz="2900" dirty="0" smtClean="0">
                <a:latin typeface="Garamond" panose="02020404030301010803" pitchFamily="18" charset="0"/>
              </a:rPr>
              <a:t>How can you accomplish what you want to do?</a:t>
            </a:r>
          </a:p>
          <a:p>
            <a:pPr lvl="2"/>
            <a:r>
              <a:rPr lang="en-US" sz="2900" dirty="0" smtClean="0">
                <a:latin typeface="Garamond" panose="02020404030301010803" pitchFamily="18" charset="0"/>
              </a:rPr>
              <a:t>How can you be fulfilled?</a:t>
            </a:r>
          </a:p>
          <a:p>
            <a:pPr marL="365760" lvl="1" indent="0">
              <a:buNone/>
            </a:pPr>
            <a:r>
              <a:rPr lang="en-US" dirty="0" smtClean="0"/>
              <a:t/>
            </a:r>
            <a:br>
              <a:rPr lang="en-US" dirty="0" smtClean="0"/>
            </a:br>
            <a:endParaRPr lang="en-US" dirty="0" smtClean="0">
              <a:hlinkClick r:id="rId2"/>
            </a:endParaRPr>
          </a:p>
          <a:p>
            <a:r>
              <a:rPr lang="en-US" sz="3200" dirty="0" smtClean="0">
                <a:hlinkClick r:id="rId2"/>
              </a:rPr>
              <a:t>The Time You Have (In Jellybeans)</a:t>
            </a:r>
            <a:endParaRPr lang="en-US" sz="3200" dirty="0" smtClean="0"/>
          </a:p>
        </p:txBody>
      </p:sp>
    </p:spTree>
    <p:extLst>
      <p:ext uri="{BB962C8B-B14F-4D97-AF65-F5344CB8AC3E}">
        <p14:creationId xmlns:p14="http://schemas.microsoft.com/office/powerpoint/2010/main" val="4112202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1447800" y="2128547"/>
            <a:ext cx="6330174" cy="33578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8007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pPr algn="r"/>
            <a:r>
              <a:rPr lang="en-US" dirty="0" smtClean="0"/>
              <a:t>AGENDA</a:t>
            </a:r>
            <a:endParaRPr lang="en-US" dirty="0"/>
          </a:p>
        </p:txBody>
      </p:sp>
      <p:sp>
        <p:nvSpPr>
          <p:cNvPr id="3" name="Content Placeholder 2"/>
          <p:cNvSpPr>
            <a:spLocks noGrp="1"/>
          </p:cNvSpPr>
          <p:nvPr>
            <p:ph sz="quarter" idx="1"/>
          </p:nvPr>
        </p:nvSpPr>
        <p:spPr>
          <a:xfrm>
            <a:off x="609600" y="1524000"/>
            <a:ext cx="8077200" cy="4648200"/>
          </a:xfrm>
        </p:spPr>
        <p:txBody>
          <a:bodyPr>
            <a:noAutofit/>
          </a:bodyPr>
          <a:lstStyle/>
          <a:p>
            <a:r>
              <a:rPr lang="en-US" dirty="0" smtClean="0">
                <a:latin typeface="Garamond" panose="02020404030301010803" pitchFamily="18" charset="0"/>
              </a:rPr>
              <a:t>Overview</a:t>
            </a:r>
          </a:p>
          <a:p>
            <a:r>
              <a:rPr lang="en-US" dirty="0" err="1" smtClean="0">
                <a:latin typeface="Garamond" panose="02020404030301010803" pitchFamily="18" charset="0"/>
              </a:rPr>
              <a:t>T.e.a.c.h.e.r</a:t>
            </a:r>
            <a:r>
              <a:rPr lang="en-US" dirty="0" smtClean="0">
                <a:latin typeface="Garamond" panose="02020404030301010803" pitchFamily="18" charset="0"/>
              </a:rPr>
              <a:t>.</a:t>
            </a:r>
          </a:p>
          <a:p>
            <a:pPr lvl="1"/>
            <a:r>
              <a:rPr lang="en-US" sz="2000" dirty="0" smtClean="0">
                <a:latin typeface="Garamond" panose="02020404030301010803" pitchFamily="18" charset="0"/>
              </a:rPr>
              <a:t>Time</a:t>
            </a:r>
          </a:p>
          <a:p>
            <a:pPr lvl="1"/>
            <a:r>
              <a:rPr lang="en-US" sz="2000" dirty="0" smtClean="0">
                <a:latin typeface="Garamond" panose="02020404030301010803" pitchFamily="18" charset="0"/>
              </a:rPr>
              <a:t>Enthusiasm</a:t>
            </a:r>
          </a:p>
          <a:p>
            <a:pPr lvl="1"/>
            <a:r>
              <a:rPr lang="en-US" sz="2000" dirty="0" smtClean="0">
                <a:latin typeface="Garamond" panose="02020404030301010803" pitchFamily="18" charset="0"/>
              </a:rPr>
              <a:t>Advocacy</a:t>
            </a:r>
          </a:p>
          <a:p>
            <a:pPr lvl="1"/>
            <a:r>
              <a:rPr lang="en-US" sz="2000" dirty="0" smtClean="0">
                <a:latin typeface="Garamond" panose="02020404030301010803" pitchFamily="18" charset="0"/>
              </a:rPr>
              <a:t>Craft</a:t>
            </a:r>
          </a:p>
          <a:p>
            <a:pPr lvl="1"/>
            <a:r>
              <a:rPr lang="en-US" sz="2000" dirty="0" smtClean="0">
                <a:latin typeface="Garamond" panose="02020404030301010803" pitchFamily="18" charset="0"/>
              </a:rPr>
              <a:t>Home</a:t>
            </a:r>
          </a:p>
          <a:p>
            <a:pPr lvl="1"/>
            <a:r>
              <a:rPr lang="en-US" sz="2000" dirty="0" smtClean="0">
                <a:latin typeface="Garamond" panose="02020404030301010803" pitchFamily="18" charset="0"/>
              </a:rPr>
              <a:t>Experiences</a:t>
            </a:r>
          </a:p>
          <a:p>
            <a:pPr lvl="1"/>
            <a:r>
              <a:rPr lang="en-US" sz="2000" dirty="0" smtClean="0">
                <a:latin typeface="Garamond" panose="02020404030301010803" pitchFamily="18" charset="0"/>
              </a:rPr>
              <a:t>Reflection</a:t>
            </a:r>
          </a:p>
          <a:p>
            <a:r>
              <a:rPr lang="en-US" dirty="0" smtClean="0">
                <a:latin typeface="Garamond" panose="02020404030301010803" pitchFamily="18" charset="0"/>
              </a:rPr>
              <a:t>Ask Me Anything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905000"/>
            <a:ext cx="4038600" cy="403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7943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sz="2800" dirty="0" smtClean="0">
                <a:latin typeface="Garamond" panose="02020404030301010803" pitchFamily="18" charset="0"/>
              </a:rPr>
              <a:t>Consider these questions: </a:t>
            </a:r>
          </a:p>
          <a:p>
            <a:pPr lvl="1"/>
            <a:r>
              <a:rPr lang="en-US" sz="2800" dirty="0">
                <a:latin typeface="Garamond" panose="02020404030301010803" pitchFamily="18" charset="0"/>
              </a:rPr>
              <a:t>How can you save your time? </a:t>
            </a:r>
          </a:p>
          <a:p>
            <a:pPr lvl="1"/>
            <a:r>
              <a:rPr lang="en-US" sz="2800" dirty="0">
                <a:latin typeface="Garamond" panose="02020404030301010803" pitchFamily="18" charset="0"/>
              </a:rPr>
              <a:t>How can you protect your time? </a:t>
            </a:r>
          </a:p>
          <a:p>
            <a:pPr lvl="1"/>
            <a:r>
              <a:rPr lang="en-US" sz="2800" dirty="0">
                <a:latin typeface="Garamond" panose="02020404030301010803" pitchFamily="18" charset="0"/>
              </a:rPr>
              <a:t>How do you prioritize your time</a:t>
            </a:r>
            <a:r>
              <a:rPr lang="en-US" sz="2800" dirty="0" smtClean="0">
                <a:latin typeface="Garamond" panose="02020404030301010803" pitchFamily="18" charset="0"/>
              </a:rPr>
              <a:t>?</a:t>
            </a:r>
          </a:p>
          <a:p>
            <a:pPr lvl="1"/>
            <a:r>
              <a:rPr lang="en-US" sz="2800" dirty="0" smtClean="0">
                <a:latin typeface="Garamond" panose="02020404030301010803" pitchFamily="18" charset="0"/>
              </a:rPr>
              <a:t>How can you set limits?</a:t>
            </a:r>
          </a:p>
          <a:p>
            <a:pPr marL="365760" lvl="1" indent="0">
              <a:buNone/>
            </a:pPr>
            <a:endParaRPr lang="en-US" sz="2500" dirty="0" smtClean="0">
              <a:latin typeface="Garamond" panose="02020404030301010803" pitchFamily="18" charset="0"/>
            </a:endParaRPr>
          </a:p>
          <a:p>
            <a:r>
              <a:rPr lang="en-US" sz="2800" dirty="0" smtClean="0">
                <a:latin typeface="Garamond" panose="02020404030301010803" pitchFamily="18" charset="0"/>
              </a:rPr>
              <a:t>Strategies</a:t>
            </a:r>
          </a:p>
          <a:p>
            <a:pPr lvl="1"/>
            <a:r>
              <a:rPr lang="en-US" sz="2800" dirty="0" smtClean="0">
                <a:latin typeface="Garamond" panose="02020404030301010803" pitchFamily="18" charset="0"/>
              </a:rPr>
              <a:t>Create a schedule and post it! </a:t>
            </a:r>
          </a:p>
          <a:p>
            <a:pPr lvl="1"/>
            <a:r>
              <a:rPr lang="en-US" sz="2800" dirty="0" smtClean="0">
                <a:latin typeface="Garamond" panose="02020404030301010803" pitchFamily="18" charset="0"/>
              </a:rPr>
              <a:t>Avoid lunch unless…</a:t>
            </a:r>
          </a:p>
          <a:p>
            <a:pPr lvl="1"/>
            <a:r>
              <a:rPr lang="en-US" sz="2800" dirty="0" smtClean="0">
                <a:latin typeface="Garamond" panose="02020404030301010803" pitchFamily="18" charset="0"/>
              </a:rPr>
              <a:t>Just say no to Fridays</a:t>
            </a:r>
          </a:p>
          <a:p>
            <a:pPr lvl="1"/>
            <a:r>
              <a:rPr lang="en-US" sz="2800" dirty="0" smtClean="0">
                <a:latin typeface="Garamond" panose="02020404030301010803" pitchFamily="18" charset="0"/>
              </a:rPr>
              <a:t>Use technology!</a:t>
            </a:r>
          </a:p>
          <a:p>
            <a:pPr lvl="1"/>
            <a:endParaRPr lang="en-US" sz="2200" dirty="0" smtClean="0">
              <a:latin typeface="Garamond" panose="02020404030301010803" pitchFamily="18" charset="0"/>
            </a:endParaRPr>
          </a:p>
          <a:p>
            <a:pPr lvl="1"/>
            <a:endParaRPr lang="en-US" sz="2400" dirty="0">
              <a:latin typeface="Garamond" panose="02020404030301010803" pitchFamily="18" charset="0"/>
            </a:endParaRPr>
          </a:p>
          <a:p>
            <a:pPr lvl="1"/>
            <a:endParaRPr lang="en-US" sz="2400" dirty="0" smtClean="0">
              <a:latin typeface="Garamond" panose="02020404030301010803" pitchFamily="18" charset="0"/>
            </a:endParaRPr>
          </a:p>
        </p:txBody>
      </p:sp>
    </p:spTree>
    <p:extLst>
      <p:ext uri="{BB962C8B-B14F-4D97-AF65-F5344CB8AC3E}">
        <p14:creationId xmlns:p14="http://schemas.microsoft.com/office/powerpoint/2010/main" val="4235923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ENTHUSIASM</a:t>
            </a:r>
            <a:endParaRPr lang="en-US" dirty="0"/>
          </a:p>
        </p:txBody>
      </p:sp>
      <p:sp>
        <p:nvSpPr>
          <p:cNvPr id="3" name="Content Placeholder 2"/>
          <p:cNvSpPr>
            <a:spLocks noGrp="1"/>
          </p:cNvSpPr>
          <p:nvPr>
            <p:ph sz="quarter" idx="1"/>
          </p:nvPr>
        </p:nvSpPr>
        <p:spPr/>
        <p:txBody>
          <a:bodyPr>
            <a:noAutofit/>
          </a:bodyPr>
          <a:lstStyle/>
          <a:p>
            <a:r>
              <a:rPr lang="en-US" sz="2800" dirty="0" smtClean="0">
                <a:latin typeface="Garamond" panose="02020404030301010803" pitchFamily="18" charset="0"/>
              </a:rPr>
              <a:t>Build Relationships</a:t>
            </a:r>
            <a:endParaRPr lang="en-US" sz="2800" dirty="0" smtClean="0">
              <a:latin typeface="Garamond" panose="02020404030301010803" pitchFamily="18" charset="0"/>
              <a:hlinkClick r:id="rId2"/>
            </a:endParaRPr>
          </a:p>
          <a:p>
            <a:pPr lvl="1"/>
            <a:r>
              <a:rPr lang="en-US" sz="2400" dirty="0">
                <a:latin typeface="Garamond" panose="02020404030301010803" pitchFamily="18" charset="0"/>
              </a:rPr>
              <a:t>Get to know your students – student survey</a:t>
            </a:r>
          </a:p>
          <a:p>
            <a:pPr lvl="1"/>
            <a:r>
              <a:rPr lang="en-US" sz="2400" dirty="0" smtClean="0">
                <a:latin typeface="Garamond" panose="02020404030301010803" pitchFamily="18" charset="0"/>
              </a:rPr>
              <a:t>Celebrate good </a:t>
            </a:r>
            <a:r>
              <a:rPr lang="en-US" sz="2400" dirty="0">
                <a:latin typeface="Garamond" panose="02020404030301010803" pitchFamily="18" charset="0"/>
              </a:rPr>
              <a:t>news – from them, about them</a:t>
            </a:r>
          </a:p>
          <a:p>
            <a:pPr lvl="1"/>
            <a:r>
              <a:rPr lang="en-US" sz="2400" dirty="0">
                <a:latin typeface="Garamond" panose="02020404030301010803" pitchFamily="18" charset="0"/>
              </a:rPr>
              <a:t>Talk to every student, every class </a:t>
            </a:r>
            <a:r>
              <a:rPr lang="en-US" sz="2400" dirty="0" smtClean="0">
                <a:latin typeface="Garamond" panose="02020404030301010803" pitchFamily="18" charset="0"/>
              </a:rPr>
              <a:t>period</a:t>
            </a:r>
            <a:br>
              <a:rPr lang="en-US" sz="2400" dirty="0" smtClean="0">
                <a:latin typeface="Garamond" panose="02020404030301010803" pitchFamily="18" charset="0"/>
              </a:rPr>
            </a:br>
            <a:endParaRPr lang="en-US" sz="2400" dirty="0" smtClean="0">
              <a:latin typeface="Garamond" panose="02020404030301010803" pitchFamily="18" charset="0"/>
              <a:hlinkClick r:id="rId2"/>
            </a:endParaRPr>
          </a:p>
          <a:p>
            <a:r>
              <a:rPr lang="en-US" sz="2800" dirty="0" smtClean="0">
                <a:latin typeface="Garamond" panose="02020404030301010803" pitchFamily="18" charset="0"/>
                <a:hlinkClick r:id="rId2"/>
              </a:rPr>
              <a:t>Every </a:t>
            </a:r>
            <a:r>
              <a:rPr lang="en-US" sz="2800" dirty="0">
                <a:latin typeface="Garamond" panose="02020404030301010803" pitchFamily="18" charset="0"/>
                <a:hlinkClick r:id="rId2"/>
              </a:rPr>
              <a:t>kid needs a champion</a:t>
            </a:r>
            <a:endParaRPr lang="en-US" sz="2800" dirty="0">
              <a:latin typeface="Garamond" panose="02020404030301010803" pitchFamily="18" charset="0"/>
            </a:endParaRPr>
          </a:p>
          <a:p>
            <a:pPr lvl="1"/>
            <a:r>
              <a:rPr lang="en-US" sz="2400" dirty="0">
                <a:latin typeface="Garamond" panose="02020404030301010803" pitchFamily="18" charset="0"/>
              </a:rPr>
              <a:t>“Every child deserves a champion – an adult who will never give up on them, who understands the power of connection and insists that they become the best that they can possibly be.” </a:t>
            </a:r>
            <a:r>
              <a:rPr lang="en-US" sz="2400" dirty="0" smtClean="0">
                <a:latin typeface="Garamond" panose="02020404030301010803" pitchFamily="18" charset="0"/>
              </a:rPr>
              <a:t/>
            </a:r>
            <a:br>
              <a:rPr lang="en-US" sz="2400" dirty="0" smtClean="0">
                <a:latin typeface="Garamond" panose="02020404030301010803" pitchFamily="18" charset="0"/>
              </a:rPr>
            </a:br>
            <a:endParaRPr lang="en-US" sz="2400" dirty="0" smtClean="0">
              <a:latin typeface="Garamond" panose="02020404030301010803" pitchFamily="18" charset="0"/>
              <a:hlinkClick r:id="rId3"/>
            </a:endParaRPr>
          </a:p>
        </p:txBody>
      </p:sp>
    </p:spTree>
    <p:extLst>
      <p:ext uri="{BB962C8B-B14F-4D97-AF65-F5344CB8AC3E}">
        <p14:creationId xmlns:p14="http://schemas.microsoft.com/office/powerpoint/2010/main" val="4132235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ADVOCACY</a:t>
            </a:r>
            <a:endParaRPr lang="en-US" dirty="0"/>
          </a:p>
        </p:txBody>
      </p:sp>
      <p:sp>
        <p:nvSpPr>
          <p:cNvPr id="3" name="Content Placeholder 2"/>
          <p:cNvSpPr>
            <a:spLocks noGrp="1"/>
          </p:cNvSpPr>
          <p:nvPr>
            <p:ph sz="quarter" idx="1"/>
          </p:nvPr>
        </p:nvSpPr>
        <p:spPr/>
        <p:txBody>
          <a:bodyPr>
            <a:noAutofit/>
          </a:bodyPr>
          <a:lstStyle/>
          <a:p>
            <a:r>
              <a:rPr lang="en-US" sz="2400" dirty="0" smtClean="0">
                <a:latin typeface="Garamond" panose="02020404030301010803" pitchFamily="18" charset="0"/>
              </a:rPr>
              <a:t>For yourself ---</a:t>
            </a:r>
          </a:p>
          <a:p>
            <a:pPr lvl="1"/>
            <a:r>
              <a:rPr lang="en-US" sz="2400" dirty="0" smtClean="0">
                <a:latin typeface="Garamond" panose="02020404030301010803" pitchFamily="18" charset="0"/>
              </a:rPr>
              <a:t>Observations</a:t>
            </a:r>
          </a:p>
          <a:p>
            <a:pPr lvl="1"/>
            <a:r>
              <a:rPr lang="en-US" sz="2400" dirty="0" smtClean="0">
                <a:latin typeface="Garamond" panose="02020404030301010803" pitchFamily="18" charset="0"/>
              </a:rPr>
              <a:t>Your schedule</a:t>
            </a:r>
          </a:p>
          <a:p>
            <a:pPr lvl="1"/>
            <a:r>
              <a:rPr lang="en-US" sz="2400" dirty="0" smtClean="0">
                <a:latin typeface="Garamond" panose="02020404030301010803" pitchFamily="18" charset="0"/>
              </a:rPr>
              <a:t>The process: “</a:t>
            </a:r>
            <a:r>
              <a:rPr lang="en-US" sz="2400" i="1" dirty="0" smtClean="0">
                <a:latin typeface="Garamond" panose="02020404030301010803" pitchFamily="18" charset="0"/>
              </a:rPr>
              <a:t>Get </a:t>
            </a:r>
            <a:r>
              <a:rPr lang="en-US" sz="2400" i="1" dirty="0">
                <a:latin typeface="Garamond" panose="02020404030301010803" pitchFamily="18" charset="0"/>
              </a:rPr>
              <a:t>involved in changing the process. When we see concerns or problems that affect us, we might have some solutions or suggestions. Collaborate with someone on a way to tackle the situation</a:t>
            </a:r>
            <a:r>
              <a:rPr lang="en-US" sz="2400" dirty="0" smtClean="0">
                <a:latin typeface="Garamond" panose="02020404030301010803" pitchFamily="18" charset="0"/>
              </a:rPr>
              <a:t>.”</a:t>
            </a:r>
            <a:br>
              <a:rPr lang="en-US" sz="2400" dirty="0" smtClean="0">
                <a:latin typeface="Garamond" panose="02020404030301010803" pitchFamily="18" charset="0"/>
              </a:rPr>
            </a:br>
            <a:endParaRPr lang="en-US" sz="2400" dirty="0" smtClean="0">
              <a:latin typeface="Garamond" panose="02020404030301010803" pitchFamily="18" charset="0"/>
            </a:endParaRPr>
          </a:p>
          <a:p>
            <a:r>
              <a:rPr lang="en-US" sz="2400" dirty="0" smtClean="0">
                <a:latin typeface="Garamond" panose="02020404030301010803" pitchFamily="18" charset="0"/>
              </a:rPr>
              <a:t>For your students ---</a:t>
            </a:r>
          </a:p>
          <a:p>
            <a:pPr lvl="1"/>
            <a:r>
              <a:rPr lang="en-US" sz="2400" dirty="0" smtClean="0">
                <a:latin typeface="Garamond" panose="02020404030301010803" pitchFamily="18" charset="0"/>
              </a:rPr>
              <a:t>“Teach to the Top” with High Expectations</a:t>
            </a:r>
            <a:endParaRPr lang="en-US" sz="2400" dirty="0" smtClean="0">
              <a:latin typeface="Garamond" panose="02020404030301010803" pitchFamily="18" charset="0"/>
              <a:hlinkClick r:id="rId2"/>
            </a:endParaRPr>
          </a:p>
          <a:p>
            <a:pPr lvl="1"/>
            <a:r>
              <a:rPr lang="en-US" sz="2400" dirty="0" smtClean="0">
                <a:latin typeface="Garamond" panose="02020404030301010803" pitchFamily="18" charset="0"/>
              </a:rPr>
              <a:t>Avoid becoming a </a:t>
            </a:r>
            <a:r>
              <a:rPr lang="en-US" sz="2400" dirty="0" smtClean="0">
                <a:latin typeface="Garamond" panose="02020404030301010803" pitchFamily="18" charset="0"/>
                <a:hlinkClick r:id="rId3"/>
              </a:rPr>
              <a:t>High School Training Ground</a:t>
            </a:r>
            <a:endParaRPr lang="en-US" sz="2400" dirty="0" smtClean="0">
              <a:latin typeface="Garamond" panose="02020404030301010803" pitchFamily="18" charset="0"/>
            </a:endParaRPr>
          </a:p>
          <a:p>
            <a:pPr lvl="1"/>
            <a:r>
              <a:rPr lang="en-US" sz="2400" dirty="0" smtClean="0">
                <a:latin typeface="Garamond" panose="02020404030301010803" pitchFamily="18" charset="0"/>
              </a:rPr>
              <a:t>Work with intervention teams – athletics, EC, parents</a:t>
            </a:r>
          </a:p>
          <a:p>
            <a:endParaRPr lang="en-US" sz="2400" dirty="0">
              <a:latin typeface="Garamond" panose="02020404030301010803" pitchFamily="18" charset="0"/>
            </a:endParaRPr>
          </a:p>
        </p:txBody>
      </p:sp>
    </p:spTree>
    <p:extLst>
      <p:ext uri="{BB962C8B-B14F-4D97-AF65-F5344CB8AC3E}">
        <p14:creationId xmlns:p14="http://schemas.microsoft.com/office/powerpoint/2010/main" val="10746556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CRAFT</a:t>
            </a:r>
            <a:endParaRPr lang="en-US" dirty="0"/>
          </a:p>
        </p:txBody>
      </p:sp>
      <p:sp>
        <p:nvSpPr>
          <p:cNvPr id="3" name="Content Placeholder 2"/>
          <p:cNvSpPr>
            <a:spLocks noGrp="1"/>
          </p:cNvSpPr>
          <p:nvPr>
            <p:ph sz="quarter" idx="1"/>
          </p:nvPr>
        </p:nvSpPr>
        <p:spPr/>
        <p:txBody>
          <a:bodyPr>
            <a:normAutofit/>
          </a:bodyPr>
          <a:lstStyle/>
          <a:p>
            <a:endParaRPr lang="en-US" sz="3000" dirty="0" smtClean="0">
              <a:latin typeface="Garamond" panose="02020404030301010803" pitchFamily="18" charset="0"/>
            </a:endParaRPr>
          </a:p>
          <a:p>
            <a:r>
              <a:rPr lang="en-US" sz="3000" dirty="0" smtClean="0">
                <a:latin typeface="Garamond" panose="02020404030301010803" pitchFamily="18" charset="0"/>
              </a:rPr>
              <a:t>Instructional </a:t>
            </a:r>
            <a:br>
              <a:rPr lang="en-US" sz="3000" dirty="0" smtClean="0">
                <a:latin typeface="Garamond" panose="02020404030301010803" pitchFamily="18" charset="0"/>
              </a:rPr>
            </a:br>
            <a:r>
              <a:rPr lang="en-US" sz="3000" dirty="0" smtClean="0">
                <a:latin typeface="Garamond" panose="02020404030301010803" pitchFamily="18" charset="0"/>
              </a:rPr>
              <a:t>Presentation</a:t>
            </a:r>
            <a:br>
              <a:rPr lang="en-US" sz="3000" dirty="0" smtClean="0">
                <a:latin typeface="Garamond" panose="02020404030301010803" pitchFamily="18" charset="0"/>
              </a:rPr>
            </a:br>
            <a:endParaRPr lang="en-US" sz="3000" dirty="0" smtClean="0">
              <a:latin typeface="Garamond" panose="02020404030301010803" pitchFamily="18" charset="0"/>
            </a:endParaRPr>
          </a:p>
          <a:p>
            <a:r>
              <a:rPr lang="en-US" sz="3000" dirty="0">
                <a:latin typeface="Garamond" panose="02020404030301010803" pitchFamily="18" charset="0"/>
              </a:rPr>
              <a:t>Classroom </a:t>
            </a:r>
            <a:br>
              <a:rPr lang="en-US" sz="3000" dirty="0">
                <a:latin typeface="Garamond" panose="02020404030301010803" pitchFamily="18" charset="0"/>
              </a:rPr>
            </a:br>
            <a:r>
              <a:rPr lang="en-US" sz="3000" dirty="0" smtClean="0">
                <a:latin typeface="Garamond" panose="02020404030301010803" pitchFamily="18" charset="0"/>
              </a:rPr>
              <a:t>Management</a:t>
            </a:r>
            <a:br>
              <a:rPr lang="en-US" sz="3000" dirty="0" smtClean="0">
                <a:latin typeface="Garamond" panose="02020404030301010803" pitchFamily="18" charset="0"/>
              </a:rPr>
            </a:br>
            <a:endParaRPr lang="en-US" sz="3000" dirty="0">
              <a:latin typeface="Garamond" panose="02020404030301010803" pitchFamily="18" charset="0"/>
            </a:endParaRPr>
          </a:p>
          <a:p>
            <a:r>
              <a:rPr lang="en-US" sz="3000" dirty="0" smtClean="0">
                <a:latin typeface="Garamond" panose="02020404030301010803" pitchFamily="18" charset="0"/>
              </a:rPr>
              <a:t>Assessment</a:t>
            </a:r>
            <a:br>
              <a:rPr lang="en-US" sz="3000" dirty="0" smtClean="0">
                <a:latin typeface="Garamond" panose="02020404030301010803" pitchFamily="18" charset="0"/>
              </a:rPr>
            </a:br>
            <a:endParaRPr lang="en-US" sz="3000" dirty="0" smtClean="0">
              <a:latin typeface="Garamond" panose="02020404030301010803"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209800"/>
            <a:ext cx="3932387" cy="3502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08701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smtClean="0"/>
              <a:t>CRAFT – Instructional Presentation</a:t>
            </a:r>
            <a:endParaRPr lang="en-US" dirty="0"/>
          </a:p>
        </p:txBody>
      </p:sp>
      <p:sp>
        <p:nvSpPr>
          <p:cNvPr id="3" name="Content Placeholder 2"/>
          <p:cNvSpPr>
            <a:spLocks noGrp="1"/>
          </p:cNvSpPr>
          <p:nvPr>
            <p:ph sz="quarter" idx="1"/>
          </p:nvPr>
        </p:nvSpPr>
        <p:spPr>
          <a:xfrm>
            <a:off x="457200" y="1676400"/>
            <a:ext cx="8229600" cy="4953000"/>
          </a:xfrm>
        </p:spPr>
        <p:txBody>
          <a:bodyPr>
            <a:noAutofit/>
          </a:bodyPr>
          <a:lstStyle/>
          <a:p>
            <a:r>
              <a:rPr lang="en-US" sz="3200" dirty="0">
                <a:latin typeface="Garamond" panose="02020404030301010803" pitchFamily="18" charset="0"/>
              </a:rPr>
              <a:t>5 Highly Effective Teaching Strategies </a:t>
            </a:r>
            <a:r>
              <a:rPr lang="en-US" sz="2800" dirty="0">
                <a:latin typeface="Garamond" panose="02020404030301010803" pitchFamily="18" charset="0"/>
              </a:rPr>
              <a:t>(</a:t>
            </a:r>
            <a:r>
              <a:rPr lang="en-US" sz="2800" dirty="0" err="1">
                <a:latin typeface="Garamond" panose="02020404030301010803" pitchFamily="18" charset="0"/>
              </a:rPr>
              <a:t>Edutopia</a:t>
            </a:r>
            <a:r>
              <a:rPr lang="en-US" sz="2800" dirty="0">
                <a:latin typeface="Garamond" panose="02020404030301010803" pitchFamily="18" charset="0"/>
              </a:rPr>
              <a:t>)</a:t>
            </a:r>
          </a:p>
          <a:p>
            <a:pPr lvl="2"/>
            <a:r>
              <a:rPr lang="en-US" sz="2400" i="1" dirty="0">
                <a:latin typeface="Garamond" panose="02020404030301010803" pitchFamily="18" charset="0"/>
              </a:rPr>
              <a:t>Teacher Clarity: purpose, goals, criteria, models, examples</a:t>
            </a:r>
          </a:p>
          <a:p>
            <a:pPr lvl="2"/>
            <a:r>
              <a:rPr lang="en-US" sz="2400" i="1" dirty="0">
                <a:latin typeface="Garamond" panose="02020404030301010803" pitchFamily="18" charset="0"/>
              </a:rPr>
              <a:t>Classroom Discussion: students learning from each other</a:t>
            </a:r>
          </a:p>
          <a:p>
            <a:pPr lvl="2"/>
            <a:r>
              <a:rPr lang="en-US" sz="2400" i="1" dirty="0">
                <a:latin typeface="Garamond" panose="02020404030301010803" pitchFamily="18" charset="0"/>
              </a:rPr>
              <a:t>Feedback: individual vs. whole group feedback, adjustments</a:t>
            </a:r>
          </a:p>
          <a:p>
            <a:pPr lvl="2"/>
            <a:r>
              <a:rPr lang="en-US" sz="2400" i="1" dirty="0">
                <a:latin typeface="Garamond" panose="02020404030301010803" pitchFamily="18" charset="0"/>
              </a:rPr>
              <a:t>Formative assessments: assess frequently</a:t>
            </a:r>
          </a:p>
          <a:p>
            <a:pPr lvl="2"/>
            <a:r>
              <a:rPr lang="en-US" sz="2400" i="1" dirty="0">
                <a:latin typeface="Garamond" panose="02020404030301010803" pitchFamily="18" charset="0"/>
              </a:rPr>
              <a:t>Metacognitive strategies: students can plan, organize, monitor, direct and </a:t>
            </a:r>
            <a:r>
              <a:rPr lang="en-US" sz="2400" i="1" dirty="0" smtClean="0">
                <a:latin typeface="Garamond" panose="02020404030301010803" pitchFamily="18" charset="0"/>
              </a:rPr>
              <a:t>self-reflect</a:t>
            </a:r>
            <a:br>
              <a:rPr lang="en-US" sz="2400" i="1" dirty="0" smtClean="0">
                <a:latin typeface="Garamond" panose="02020404030301010803" pitchFamily="18" charset="0"/>
              </a:rPr>
            </a:br>
            <a:endParaRPr lang="en-US" sz="2400" i="1" dirty="0">
              <a:latin typeface="Garamond" panose="02020404030301010803" pitchFamily="18" charset="0"/>
            </a:endParaRPr>
          </a:p>
          <a:p>
            <a:r>
              <a:rPr lang="en-US" sz="3200" dirty="0" smtClean="0">
                <a:latin typeface="Garamond" panose="02020404030301010803" pitchFamily="18" charset="0"/>
              </a:rPr>
              <a:t>14 Minutes</a:t>
            </a:r>
          </a:p>
        </p:txBody>
      </p:sp>
    </p:spTree>
    <p:extLst>
      <p:ext uri="{BB962C8B-B14F-4D97-AF65-F5344CB8AC3E}">
        <p14:creationId xmlns:p14="http://schemas.microsoft.com/office/powerpoint/2010/main" val="2074912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US" dirty="0" smtClean="0"/>
              <a:t>CRAFT – Instructional Presentation</a:t>
            </a:r>
            <a:endParaRPr lang="en-US" dirty="0"/>
          </a:p>
        </p:txBody>
      </p:sp>
      <p:sp>
        <p:nvSpPr>
          <p:cNvPr id="3" name="Content Placeholder 2"/>
          <p:cNvSpPr>
            <a:spLocks noGrp="1"/>
          </p:cNvSpPr>
          <p:nvPr>
            <p:ph sz="quarter" idx="1"/>
          </p:nvPr>
        </p:nvSpPr>
        <p:spPr>
          <a:xfrm>
            <a:off x="457200" y="1676400"/>
            <a:ext cx="8229600" cy="4800600"/>
          </a:xfrm>
        </p:spPr>
        <p:txBody>
          <a:bodyPr>
            <a:noAutofit/>
          </a:bodyPr>
          <a:lstStyle/>
          <a:p>
            <a:r>
              <a:rPr lang="en-US" dirty="0" smtClean="0">
                <a:latin typeface="Garamond" panose="02020404030301010803" pitchFamily="18" charset="0"/>
              </a:rPr>
              <a:t>Learning Statistics – We Learn:</a:t>
            </a:r>
            <a:endParaRPr lang="en-US" sz="2800" dirty="0">
              <a:latin typeface="Garamond" panose="02020404030301010803" pitchFamily="18" charset="0"/>
            </a:endParaRPr>
          </a:p>
          <a:p>
            <a:pPr lvl="2"/>
            <a:r>
              <a:rPr lang="en-US" sz="2800" dirty="0">
                <a:latin typeface="Garamond" panose="02020404030301010803" pitchFamily="18" charset="0"/>
              </a:rPr>
              <a:t>10% of what we read</a:t>
            </a:r>
          </a:p>
          <a:p>
            <a:pPr lvl="2"/>
            <a:r>
              <a:rPr lang="en-US" sz="2800" dirty="0">
                <a:latin typeface="Garamond" panose="02020404030301010803" pitchFamily="18" charset="0"/>
              </a:rPr>
              <a:t>20% of what we see</a:t>
            </a:r>
          </a:p>
          <a:p>
            <a:pPr lvl="2"/>
            <a:r>
              <a:rPr lang="en-US" sz="2800" dirty="0">
                <a:latin typeface="Garamond" panose="02020404030301010803" pitchFamily="18" charset="0"/>
              </a:rPr>
              <a:t>30% of what we hear</a:t>
            </a:r>
          </a:p>
          <a:p>
            <a:pPr lvl="2"/>
            <a:r>
              <a:rPr lang="en-US" sz="2800" dirty="0">
                <a:latin typeface="Garamond" panose="02020404030301010803" pitchFamily="18" charset="0"/>
              </a:rPr>
              <a:t>50% of what we see and hear</a:t>
            </a:r>
          </a:p>
          <a:p>
            <a:pPr lvl="2"/>
            <a:r>
              <a:rPr lang="en-US" sz="2800" dirty="0">
                <a:latin typeface="Garamond" panose="02020404030301010803" pitchFamily="18" charset="0"/>
              </a:rPr>
              <a:t>70% of what we discuss with others</a:t>
            </a:r>
          </a:p>
          <a:p>
            <a:pPr lvl="2"/>
            <a:r>
              <a:rPr lang="en-US" sz="2800" dirty="0">
                <a:latin typeface="Garamond" panose="02020404030301010803" pitchFamily="18" charset="0"/>
              </a:rPr>
              <a:t>80% of what we experience</a:t>
            </a:r>
          </a:p>
          <a:p>
            <a:pPr lvl="2"/>
            <a:r>
              <a:rPr lang="en-US" sz="2800" dirty="0">
                <a:latin typeface="Garamond" panose="02020404030301010803" pitchFamily="18" charset="0"/>
              </a:rPr>
              <a:t>95% of what we teach to someone else</a:t>
            </a:r>
          </a:p>
          <a:p>
            <a:endParaRPr lang="en-US" sz="2800" dirty="0" smtClean="0">
              <a:latin typeface="Garamond" panose="02020404030301010803" pitchFamily="18" charset="0"/>
            </a:endParaRPr>
          </a:p>
          <a:p>
            <a:pPr lvl="1"/>
            <a:endParaRPr lang="en-US" sz="2800" dirty="0" smtClean="0">
              <a:latin typeface="Garamond" panose="02020404030301010803" pitchFamily="18" charset="0"/>
            </a:endParaRPr>
          </a:p>
        </p:txBody>
      </p:sp>
    </p:spTree>
    <p:extLst>
      <p:ext uri="{BB962C8B-B14F-4D97-AF65-F5344CB8AC3E}">
        <p14:creationId xmlns:p14="http://schemas.microsoft.com/office/powerpoint/2010/main" val="2397384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CRAFT – Classroom Management</a:t>
            </a:r>
            <a:endParaRPr lang="en-US" dirty="0"/>
          </a:p>
        </p:txBody>
      </p:sp>
      <p:sp>
        <p:nvSpPr>
          <p:cNvPr id="3" name="Content Placeholder 2"/>
          <p:cNvSpPr>
            <a:spLocks noGrp="1"/>
          </p:cNvSpPr>
          <p:nvPr>
            <p:ph sz="quarter" idx="1"/>
          </p:nvPr>
        </p:nvSpPr>
        <p:spPr/>
        <p:txBody>
          <a:bodyPr>
            <a:noAutofit/>
          </a:bodyPr>
          <a:lstStyle/>
          <a:p>
            <a:pPr lvl="1"/>
            <a:r>
              <a:rPr lang="en-US" sz="2800" b="1" dirty="0" smtClean="0">
                <a:latin typeface="Garamond" panose="02020404030301010803" pitchFamily="18" charset="0"/>
              </a:rPr>
              <a:t>Content</a:t>
            </a:r>
          </a:p>
          <a:p>
            <a:pPr lvl="2"/>
            <a:r>
              <a:rPr lang="en-US" sz="2500" dirty="0" smtClean="0">
                <a:latin typeface="Garamond" panose="02020404030301010803" pitchFamily="18" charset="0"/>
              </a:rPr>
              <a:t>Unit Plans</a:t>
            </a:r>
          </a:p>
          <a:p>
            <a:pPr lvl="2"/>
            <a:r>
              <a:rPr lang="en-US" sz="2500" dirty="0" smtClean="0">
                <a:latin typeface="Garamond" panose="02020404030301010803" pitchFamily="18" charset="0"/>
              </a:rPr>
              <a:t>Bell to Bell instruction</a:t>
            </a:r>
          </a:p>
          <a:p>
            <a:pPr lvl="1"/>
            <a:r>
              <a:rPr lang="en-US" sz="2800" b="1" dirty="0" smtClean="0">
                <a:latin typeface="Garamond" panose="02020404030301010803" pitchFamily="18" charset="0"/>
              </a:rPr>
              <a:t>Group Work</a:t>
            </a:r>
          </a:p>
          <a:p>
            <a:pPr lvl="2"/>
            <a:r>
              <a:rPr lang="en-US" sz="2500" dirty="0" smtClean="0">
                <a:latin typeface="Garamond" panose="02020404030301010803" pitchFamily="18" charset="0"/>
              </a:rPr>
              <a:t>Assign groups</a:t>
            </a:r>
          </a:p>
          <a:p>
            <a:pPr lvl="2"/>
            <a:r>
              <a:rPr lang="en-US" sz="2500" dirty="0" smtClean="0">
                <a:latin typeface="Garamond" panose="02020404030301010803" pitchFamily="18" charset="0"/>
              </a:rPr>
              <a:t>Specific expectations</a:t>
            </a:r>
          </a:p>
          <a:p>
            <a:pPr lvl="1"/>
            <a:r>
              <a:rPr lang="en-US" sz="2800" b="1" dirty="0" smtClean="0">
                <a:latin typeface="Garamond" panose="02020404030301010803" pitchFamily="18" charset="0"/>
              </a:rPr>
              <a:t>Logistics</a:t>
            </a:r>
          </a:p>
          <a:p>
            <a:pPr lvl="2"/>
            <a:r>
              <a:rPr lang="en-US" sz="2500" dirty="0" smtClean="0">
                <a:latin typeface="Garamond" panose="02020404030301010803" pitchFamily="18" charset="0"/>
              </a:rPr>
              <a:t>Seating charts</a:t>
            </a:r>
          </a:p>
          <a:p>
            <a:pPr lvl="2"/>
            <a:r>
              <a:rPr lang="en-US" sz="2500" dirty="0" smtClean="0">
                <a:latin typeface="Garamond" panose="02020404030301010803" pitchFamily="18" charset="0"/>
              </a:rPr>
              <a:t>Directions: </a:t>
            </a:r>
            <a:r>
              <a:rPr lang="en-US" sz="2400" dirty="0" smtClean="0">
                <a:latin typeface="Garamond" panose="02020404030301010803" pitchFamily="18" charset="0"/>
              </a:rPr>
              <a:t>Power of 3</a:t>
            </a:r>
          </a:p>
        </p:txBody>
      </p:sp>
      <p:sp>
        <p:nvSpPr>
          <p:cNvPr id="4" name="Content Placeholder 3"/>
          <p:cNvSpPr>
            <a:spLocks noGrp="1"/>
          </p:cNvSpPr>
          <p:nvPr>
            <p:ph sz="quarter" idx="2"/>
          </p:nvPr>
        </p:nvSpPr>
        <p:spPr>
          <a:xfrm>
            <a:off x="4876800" y="1600200"/>
            <a:ext cx="3886200" cy="4572000"/>
          </a:xfrm>
        </p:spPr>
        <p:txBody>
          <a:bodyPr>
            <a:normAutofit/>
          </a:bodyPr>
          <a:lstStyle/>
          <a:p>
            <a:r>
              <a:rPr lang="en-US" sz="2800" b="1" dirty="0" smtClean="0">
                <a:latin typeface="Garamond" panose="02020404030301010803" pitchFamily="18" charset="0"/>
              </a:rPr>
              <a:t>Organization</a:t>
            </a:r>
          </a:p>
          <a:p>
            <a:pPr lvl="1"/>
            <a:r>
              <a:rPr lang="en-US" sz="2500" dirty="0" smtClean="0">
                <a:latin typeface="Garamond" panose="02020404030301010803" pitchFamily="18" charset="0"/>
              </a:rPr>
              <a:t>Daily agenda</a:t>
            </a:r>
          </a:p>
          <a:p>
            <a:pPr lvl="1"/>
            <a:r>
              <a:rPr lang="en-US" sz="2500" dirty="0" smtClean="0">
                <a:latin typeface="Garamond" panose="02020404030301010803" pitchFamily="18" charset="0"/>
              </a:rPr>
              <a:t>Create systems</a:t>
            </a:r>
          </a:p>
          <a:p>
            <a:r>
              <a:rPr lang="en-US" sz="2800" b="1" dirty="0">
                <a:latin typeface="Garamond" panose="02020404030301010803" pitchFamily="18" charset="0"/>
              </a:rPr>
              <a:t>Time Management</a:t>
            </a:r>
          </a:p>
          <a:p>
            <a:pPr lvl="1"/>
            <a:r>
              <a:rPr lang="en-US" sz="2500" dirty="0" smtClean="0">
                <a:latin typeface="Garamond" panose="02020404030301010803" pitchFamily="18" charset="0"/>
              </a:rPr>
              <a:t>Use a Timer (14)</a:t>
            </a:r>
            <a:endParaRPr lang="en-US" sz="2500" dirty="0">
              <a:latin typeface="Garamond" panose="02020404030301010803" pitchFamily="18" charset="0"/>
            </a:endParaRPr>
          </a:p>
          <a:p>
            <a:pPr lvl="1"/>
            <a:r>
              <a:rPr lang="en-US" sz="2500" dirty="0">
                <a:latin typeface="Garamond" panose="02020404030301010803" pitchFamily="18" charset="0"/>
              </a:rPr>
              <a:t>Multi-tasking</a:t>
            </a:r>
          </a:p>
          <a:p>
            <a:r>
              <a:rPr lang="en-US" sz="2800" b="1" dirty="0" smtClean="0">
                <a:latin typeface="Garamond" panose="02020404030301010803" pitchFamily="18" charset="0"/>
              </a:rPr>
              <a:t>Behavior </a:t>
            </a:r>
          </a:p>
          <a:p>
            <a:pPr lvl="1"/>
            <a:r>
              <a:rPr lang="en-US" sz="2400" dirty="0" smtClean="0">
                <a:latin typeface="Garamond" panose="02020404030301010803" pitchFamily="18" charset="0"/>
              </a:rPr>
              <a:t>Know/Enforce the rules</a:t>
            </a:r>
          </a:p>
          <a:p>
            <a:pPr lvl="1"/>
            <a:r>
              <a:rPr lang="en-US" sz="2500" dirty="0" smtClean="0">
                <a:latin typeface="Garamond" panose="02020404030301010803" pitchFamily="18" charset="0"/>
              </a:rPr>
              <a:t>Hold them accountable</a:t>
            </a:r>
          </a:p>
          <a:p>
            <a:pPr marL="365760" lvl="1" indent="0">
              <a:buNone/>
            </a:pPr>
            <a:endParaRPr lang="en-US" dirty="0">
              <a:latin typeface="Garamond" panose="02020404030301010803" pitchFamily="18" charset="0"/>
            </a:endParaRPr>
          </a:p>
        </p:txBody>
      </p:sp>
    </p:spTree>
    <p:extLst>
      <p:ext uri="{BB962C8B-B14F-4D97-AF65-F5344CB8AC3E}">
        <p14:creationId xmlns:p14="http://schemas.microsoft.com/office/powerpoint/2010/main" val="18849256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Macro</Template>
  <TotalTime>821</TotalTime>
  <Words>580</Words>
  <Application>Microsoft Office PowerPoint</Application>
  <PresentationFormat>On-screen Show (4:3)</PresentationFormat>
  <Paragraphs>132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“A Marathon, Not a Sprint” </vt:lpstr>
      <vt:lpstr>AGENDA</vt:lpstr>
      <vt:lpstr>TIME</vt:lpstr>
      <vt:lpstr>ENTHUSIASM</vt:lpstr>
      <vt:lpstr>ADVOCACY</vt:lpstr>
      <vt:lpstr>CRAFT</vt:lpstr>
      <vt:lpstr>CRAFT – Instructional Presentation</vt:lpstr>
      <vt:lpstr>CRAFT – Instructional Presentation</vt:lpstr>
      <vt:lpstr>CRAFT – Classroom Management</vt:lpstr>
      <vt:lpstr>CRAFT – Classroom Management</vt:lpstr>
      <vt:lpstr>CRAFT – Grading</vt:lpstr>
      <vt:lpstr>CRAFT – Grading </vt:lpstr>
      <vt:lpstr>HOME</vt:lpstr>
      <vt:lpstr>HOME</vt:lpstr>
      <vt:lpstr>EXPERIENCE</vt:lpstr>
      <vt:lpstr>EXPERIENCE</vt:lpstr>
      <vt:lpstr>REFLECTION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Marathon, Not a Sprint”</dc:title>
  <dc:creator>Asus</dc:creator>
  <cp:lastModifiedBy>Asus</cp:lastModifiedBy>
  <cp:revision>27</cp:revision>
  <cp:lastPrinted>2018-03-11T12:27:37Z</cp:lastPrinted>
  <dcterms:created xsi:type="dcterms:W3CDTF">2015-12-09T00:35:20Z</dcterms:created>
  <dcterms:modified xsi:type="dcterms:W3CDTF">2018-03-12T00:11:39Z</dcterms:modified>
</cp:coreProperties>
</file>