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273" r:id="rId3"/>
    <p:sldId id="275" r:id="rId4"/>
    <p:sldId id="282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1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6B0E-30F1-204D-B428-033A86ADA24E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1279B-3F2E-1B40-9F9F-611A601E8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kidsdomain.com/holiday/chanukah/clip/menorah.gif&amp;imgrefurl=http://www.kidsdomain.com/holiday/chanukah/clip.html&amp;h=160&amp;w=197&amp;prev=/images?q=menorah&amp;svnum=10&amp;hl=en&amp;lr=&amp;ie=UTF-8&amp;oe=UTF-8&amp;sa=N&amp;as_qdr=all" TargetMode="External"/><Relationship Id="rId2" Type="http://schemas.openxmlformats.org/officeDocument/2006/relationships/hyperlink" Target="https://www.youtube.com/watch?v=PWsKZ2Xto4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www.kidsdomain.com/holiday/chanukah/clip/menorah.gif&amp;imgrefurl=http://www.kidsdomain.com/holiday/chanukah/clip.html&amp;h=160&amp;w=197&amp;prev=/images?q=menorah&amp;svnum=10&amp;hl=en&amp;lr=&amp;ie=UTF-8&amp;oe=UTF-8&amp;sa=N&amp;as_qdr=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www.kstatecollegian.com/images/111202/torah.thumb.jpg&amp;imgrefurl=http://www.kstatecollegian.com/&amp;h=147&amp;w=200&amp;prev=/images?q=torah&amp;svnum=10&amp;hl=en&amp;lr=&amp;ie=UTF-8&amp;oe=UTF-8&amp;as_qdr=al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www.hillel.org/Hillel/NewHille.nsf/torah.jpg&amp;imgrefurl=http://www.hillel.org/Hillel/NewHille.nsf/FCB8259CA861AE57852567D30043BA26/01E33713B517B64F85256C3A0057F951?OpenDocument&amp;h=240&amp;w=147&amp;prev=/images?q=simchat+torah&amp;start=20&amp;svnum=10&amp;hl=en&amp;lr=&amp;ie=UTF-8&amp;oe=UTF-8&amp;sa=N&amp;as_qdr=a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com/imgres?imgurl=www.greendzn.com/bris.gif&amp;imgrefurl=http://www.greendzn.com/port.htm&amp;h=180&amp;w=150&amp;prev=/images?q=bris&amp;svnum=10&amp;hl=en&amp;lr=&amp;ie=UTF-8&amp;oe=UTF-8&amp;as_qdr=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www.dadon-art.co.il/pictures/chupah.jpg&amp;imgrefurl=http://www.dadon-art.co.il/works/chupah.htm&amp;h=350&amp;w=540&amp;prev=/images?q=chupah&amp;svnum=10&amp;hl=en&amp;lr=&amp;ie=UTF-8&amp;oe=UTF-8&amp;as_qdr=all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www.messiahnj.org/images/bar-mitzvah.gif&amp;imgrefurl=http://www.messiahnj.org/events.htm&amp;h=150&amp;w=154&amp;prev=/images?q=bar+mitzvah&amp;svnum=10&amp;hl=en&amp;lr=&amp;ie=UTF-8&amp;oe=UTF-8&amp;as_qdr=al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www.yahwehsheep.org/images/sukkot.jpg&amp;imgrefurl=http://www.yahwehsheep.org/supplement/feasts.htm&amp;h=176&amp;w=212&amp;prev=/images?q=sukkot&amp;svnum=10&amp;hl=en&amp;lr=&amp;ie=UTF-8&amp;oe=UTF-8&amp;sa=G&amp;as_qdr=all" TargetMode="External"/><Relationship Id="rId3" Type="http://schemas.openxmlformats.org/officeDocument/2006/relationships/hyperlink" Target="http://www.youtube.com/watch?v=uC1cv6D4Wb0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www.youtube.com/watch?v=8eB4PkCo4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www.concordnh.com/messianicfellowship/images/Roshhas1.jpg&amp;imgrefurl=http://www.concordnh.com/messianicfellowship/rosh.html&amp;h=294&amp;w=215&amp;prev=/images?q=rosh+hashanah&amp;start=60&amp;svnum=10&amp;hl=en&amp;lr=&amp;ie=UTF-8&amp;oe=UTF-8&amp;sa=N&amp;as_qdr=all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imgurl=www.broward.cc.fl.us/locations/south/slife/Chanukah.gif&amp;imgrefurl=http://www.broward.cc.fl.us/locations/south/slife/Calendar.htm&amp;h=190&amp;w=181&amp;prev=/images?q=chanukah&amp;start=20&amp;svnum=10&amp;hl=en&amp;lr=&amp;ie=UTF-8&amp;oe=UTF-8&amp;sa=N&amp;as_qdr=all" TargetMode="Externa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google.com/imgres?imgurl=www.stmarypalms.org/passover.jpg&amp;imgrefurl=http://www.stmarypalms.org/prepare.html&amp;h=150&amp;w=173&amp;prev=/images?q=passover&amp;svnum=10&amp;hl=en&amp;lr=&amp;ie=UTF-8&amp;oe=UTF-8&amp;sa=G&amp;as_qdr=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free.bluemountain.com/eng3gifs/jewish/shavuot/shavuot.gif&amp;imgrefurl=http://free.bluemountain.com/eng3/jewish/Jshavuot.html&amp;h=261&amp;w=340&amp;prev=/images?q=shavuot&amp;svnum=10&amp;hl=en&amp;lr=&amp;ie=UTF-8&amp;oe=UTF-8&amp;sa=G&amp;as_qdr=all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www.hillelsv.org/jarchive/gifs/religious/shabbat.gif&amp;imgrefurl=http://www.hillelsv.org/jarchive/gifs/religious/&amp;h=249&amp;w=476&amp;prev=/images?q=shabbat&amp;svnum=10&amp;hl=en&amp;lr=&amp;ie=UTF-8&amp;oe=UTF-8&amp;as_qdr=al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www.kidsdomain.com/holiday/chanukah/clip/menorah.gif&amp;imgrefurl=http://www.kidsdomain.com/holiday/chanukah/clip.html&amp;h=160&amp;w=197&amp;prev=/images?q=menorah&amp;svnum=10&amp;hl=en&amp;lr=&amp;ie=UTF-8&amp;oe=UTF-8&amp;sa=N&amp;as_qdr=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Judaism is…</a:t>
            </a:r>
            <a:endParaRPr lang="en-US" sz="2800" b="1">
              <a:latin typeface="Papyru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14631"/>
            <a:ext cx="8042276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b="1" dirty="0">
                <a:latin typeface="Arial"/>
              </a:rPr>
              <a:t>“</a:t>
            </a:r>
            <a:r>
              <a:rPr lang="en-US" b="1" dirty="0">
                <a:latin typeface="Papyrus" charset="0"/>
              </a:rPr>
              <a:t>A </a:t>
            </a:r>
            <a:r>
              <a:rPr lang="en-US" b="1" dirty="0">
                <a:latin typeface="Papyrus" charset="0"/>
                <a:hlinkClick r:id="rId2"/>
              </a:rPr>
              <a:t>4000 year old tradition </a:t>
            </a:r>
            <a:r>
              <a:rPr lang="en-US" b="1" dirty="0">
                <a:latin typeface="Papyrus" charset="0"/>
              </a:rPr>
              <a:t>with ideas about what it means to be human and how to make the world a holy place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>
                <a:latin typeface="Papyrus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 b="1" dirty="0">
                <a:latin typeface="Papyrus" charset="0"/>
              </a:rPr>
              <a:t>(Rabbi Harold Kushner, </a:t>
            </a:r>
            <a:r>
              <a:rPr lang="en-US" sz="2400" b="1" i="1" dirty="0">
                <a:latin typeface="Papyrus" charset="0"/>
              </a:rPr>
              <a:t>To Life</a:t>
            </a:r>
            <a:r>
              <a:rPr lang="en-US" sz="2400" b="1" dirty="0">
                <a:latin typeface="Papyrus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A </a:t>
            </a:r>
            <a:r>
              <a:rPr lang="ja-JP" altLang="en-US" b="1" dirty="0">
                <a:latin typeface="Arial"/>
              </a:rPr>
              <a:t>“</a:t>
            </a:r>
            <a:r>
              <a:rPr lang="en-US" b="1" dirty="0">
                <a:latin typeface="Papyrus" charset="0"/>
              </a:rPr>
              <a:t>covenant relationship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>
                <a:latin typeface="Papyrus" charset="0"/>
              </a:rPr>
              <a:t> between God and the Hebrew people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A celebration and sanctification of life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A faith, a people, a way of life…</a:t>
            </a:r>
          </a:p>
        </p:txBody>
      </p:sp>
      <p:pic>
        <p:nvPicPr>
          <p:cNvPr id="2055" name="Picture 7" descr="menora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2006"/>
            <a:ext cx="1108075" cy="903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1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As a faith, Jews Believe…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Papyrus" charset="0"/>
              </a:rPr>
              <a:t>In one God, creator of the universe, personal but non-corporeal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Papyrus" charset="0"/>
              </a:rPr>
              <a:t>In prophets of old – especially Moses, through whom Torah was revealed to the Hebrew people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Papyrus" charset="0"/>
              </a:rPr>
              <a:t>In Torah (first five books of the Bible), containing religious, moral and social law which guides the life of a Jew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Papyrus" charset="0"/>
              </a:rPr>
              <a:t>the Hebrew Bible does </a:t>
            </a:r>
            <a:r>
              <a:rPr lang="en-US" sz="2400" b="1" i="1" dirty="0">
                <a:latin typeface="Papyrus" charset="0"/>
              </a:rPr>
              <a:t>not</a:t>
            </a:r>
            <a:r>
              <a:rPr lang="en-US" sz="2400" b="1" dirty="0">
                <a:latin typeface="Papyrus" charset="0"/>
              </a:rPr>
              <a:t> include the New Testament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Papyrus" charset="0"/>
            </a:endParaRPr>
          </a:p>
        </p:txBody>
      </p:sp>
      <p:pic>
        <p:nvPicPr>
          <p:cNvPr id="14342" name="Picture 6" descr="menora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5" y="609600"/>
            <a:ext cx="1108075" cy="903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3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As a way of life, Judaism is based on…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500" b="1">
                <a:latin typeface="Papyrus" charset="0"/>
              </a:rPr>
              <a:t>613 commandments found in Torah (</a:t>
            </a:r>
            <a:r>
              <a:rPr lang="ja-JP" altLang="en-US" sz="2500" b="1">
                <a:latin typeface="Arial"/>
              </a:rPr>
              <a:t>“</a:t>
            </a:r>
            <a:r>
              <a:rPr lang="en-US" sz="2500" b="1">
                <a:latin typeface="Papyrus" charset="0"/>
              </a:rPr>
              <a:t>Written Law</a:t>
            </a:r>
            <a:r>
              <a:rPr lang="ja-JP" altLang="en-US" sz="2500" b="1">
                <a:latin typeface="Arial"/>
              </a:rPr>
              <a:t>”</a:t>
            </a:r>
            <a:r>
              <a:rPr lang="en-US" sz="2500" b="1">
                <a:latin typeface="Papyrus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500" b="1">
                <a:latin typeface="Papyrus" charset="0"/>
              </a:rPr>
              <a:t>Talmud (</a:t>
            </a:r>
            <a:r>
              <a:rPr lang="ja-JP" altLang="en-US" sz="2500" b="1">
                <a:latin typeface="Arial"/>
              </a:rPr>
              <a:t>“</a:t>
            </a:r>
            <a:r>
              <a:rPr lang="en-US" sz="2500" b="1">
                <a:latin typeface="Papyrus" charset="0"/>
              </a:rPr>
              <a:t>Oral Law</a:t>
            </a:r>
            <a:r>
              <a:rPr lang="ja-JP" altLang="en-US" sz="2500" b="1">
                <a:latin typeface="Arial"/>
              </a:rPr>
              <a:t>”</a:t>
            </a:r>
            <a:r>
              <a:rPr lang="en-US" sz="2500" b="1">
                <a:latin typeface="Papyrus" charset="0"/>
              </a:rPr>
              <a:t>) – commentary of ancient rabbis that elaborates on how to apply God</a:t>
            </a:r>
            <a:r>
              <a:rPr lang="ja-JP" altLang="en-US" sz="2500" b="1">
                <a:latin typeface="Arial"/>
              </a:rPr>
              <a:t>’</a:t>
            </a:r>
            <a:r>
              <a:rPr lang="en-US" sz="2500" b="1">
                <a:latin typeface="Papyrus" charset="0"/>
              </a:rPr>
              <a:t>s Law in everyday life through: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Dietary rules (Kashrut/Kosher)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Dress and other symbols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Prayer and devotion to the one God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The Temple and Temple rites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Observance of Holy days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Papyrus" charset="0"/>
              </a:rPr>
              <a:t>Proper social relations between male and female, in business, judicial rulings, etc.</a:t>
            </a:r>
          </a:p>
          <a:p>
            <a:pPr>
              <a:lnSpc>
                <a:spcPct val="90000"/>
              </a:lnSpc>
            </a:pPr>
            <a:r>
              <a:rPr lang="en-US" sz="2500" b="1">
                <a:latin typeface="Papyrus" charset="0"/>
              </a:rPr>
              <a:t>Thus sanctifying life, blessing it in every way</a:t>
            </a:r>
          </a:p>
        </p:txBody>
      </p:sp>
      <p:pic>
        <p:nvPicPr>
          <p:cNvPr id="5127" name="Picture 7" descr="tora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89363"/>
            <a:ext cx="1752600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torah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57200"/>
            <a:ext cx="862013" cy="13938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1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7525"/>
            <a:ext cx="9143999" cy="658386"/>
          </a:xfrm>
        </p:spPr>
        <p:txBody>
          <a:bodyPr/>
          <a:lstStyle/>
          <a:p>
            <a:r>
              <a:rPr lang="en-US" sz="4000" dirty="0" smtClean="0"/>
              <a:t>Orthodox, Conservative, Reform?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737585"/>
              </p:ext>
            </p:extLst>
          </p:nvPr>
        </p:nvGraphicFramePr>
        <p:xfrm>
          <a:off x="151204" y="852744"/>
          <a:ext cx="8800012" cy="539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003"/>
                <a:gridCol w="2200003"/>
                <a:gridCol w="2200003"/>
                <a:gridCol w="2200003"/>
              </a:tblGrid>
              <a:tr h="643960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Orthodox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Reform</a:t>
                      </a:r>
                      <a:endParaRPr lang="en-US" dirty="0"/>
                    </a:p>
                  </a:txBody>
                  <a:tcPr/>
                </a:tc>
              </a:tr>
              <a:tr h="730283">
                <a:tc>
                  <a:txBody>
                    <a:bodyPr/>
                    <a:lstStyle/>
                    <a:p>
                      <a:r>
                        <a:rPr lang="en-US" dirty="0" smtClean="0"/>
                        <a:t>Torah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God</a:t>
                      </a:r>
                      <a:r>
                        <a:rPr lang="en-US" baseline="0" dirty="0" smtClean="0"/>
                        <a:t>-given work communicated to Moses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God-inspired work but perceived through one or more humans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conservative</a:t>
                      </a:r>
                      <a:endParaRPr lang="en-US" dirty="0"/>
                    </a:p>
                  </a:txBody>
                  <a:tcPr/>
                </a:tc>
              </a:tr>
              <a:tr h="730283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Relevancy</a:t>
                      </a:r>
                      <a:r>
                        <a:rPr lang="en-US" baseline="0" dirty="0" smtClean="0"/>
                        <a:t> of Torah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Halakha (oral</a:t>
                      </a:r>
                      <a:r>
                        <a:rPr lang="en-US" baseline="0" dirty="0" smtClean="0"/>
                        <a:t> law) binding on all aspects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Halakha</a:t>
                      </a:r>
                      <a:r>
                        <a:rPr lang="en-US" baseline="0" dirty="0" smtClean="0"/>
                        <a:t> binding on all aspects of life with conservative interpretations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Jewish History.</a:t>
                      </a:r>
                      <a:r>
                        <a:rPr lang="en-US" baseline="0" dirty="0" smtClean="0"/>
                        <a:t> Only ethical aspects are binding </a:t>
                      </a:r>
                      <a:endParaRPr lang="en-US" dirty="0"/>
                    </a:p>
                  </a:txBody>
                  <a:tcPr/>
                </a:tc>
              </a:tr>
              <a:tr h="730283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Importance of Halakha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Orthodox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from which Jews draw ceremonies and other practices </a:t>
                      </a:r>
                      <a:endParaRPr lang="en-US" dirty="0"/>
                    </a:p>
                  </a:txBody>
                  <a:tcPr/>
                </a:tc>
              </a:tr>
              <a:tr h="730283">
                <a:tc>
                  <a:txBody>
                    <a:bodyPr/>
                    <a:lstStyle/>
                    <a:p>
                      <a:r>
                        <a:rPr lang="en-US" dirty="0" smtClean="0"/>
                        <a:t>Dedication to Jewish Scholarship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 among rabbis</a:t>
                      </a:r>
                      <a:r>
                        <a:rPr lang="en-US" baseline="0" dirty="0" smtClean="0"/>
                        <a:t> but low among lay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conservative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How does Judaism sanctify life?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Papyrus" charset="0"/>
              </a:rPr>
              <a:t>Life cycle celebrations:</a:t>
            </a:r>
          </a:p>
          <a:p>
            <a:r>
              <a:rPr lang="en-US" sz="2800" b="1">
                <a:latin typeface="Papyrus" charset="0"/>
              </a:rPr>
              <a:t>Bris – ritual circumcision, sign of the covenant</a:t>
            </a:r>
          </a:p>
          <a:p>
            <a:r>
              <a:rPr lang="en-US" sz="2800" b="1">
                <a:latin typeface="Papyrus" charset="0"/>
              </a:rPr>
              <a:t>Bar/Bat Mitzvah – full adult status and responsibility within the religion</a:t>
            </a:r>
          </a:p>
          <a:p>
            <a:r>
              <a:rPr lang="en-US" sz="2800" b="1">
                <a:latin typeface="Papyrus" charset="0"/>
              </a:rPr>
              <a:t>Marriage - "Be fruitful and multiply" (Gen. 1:22)</a:t>
            </a:r>
          </a:p>
          <a:p>
            <a:r>
              <a:rPr lang="en-US" sz="2800" b="1">
                <a:latin typeface="Papyrus" charset="0"/>
              </a:rPr>
              <a:t>Death – funerals, mourning (sitting 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>
                <a:latin typeface="Papyrus" charset="0"/>
              </a:rPr>
              <a:t>Shiva</a:t>
            </a:r>
            <a:r>
              <a:rPr lang="ja-JP" altLang="en-US" sz="2800" b="1">
                <a:latin typeface="Arial"/>
              </a:rPr>
              <a:t>”</a:t>
            </a:r>
            <a:r>
              <a:rPr lang="en-US" sz="2800" b="1">
                <a:latin typeface="Papyrus" charset="0"/>
              </a:rPr>
              <a:t>), and memorials (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>
                <a:latin typeface="Papyrus" charset="0"/>
              </a:rPr>
              <a:t>Yartzeits</a:t>
            </a:r>
            <a:r>
              <a:rPr lang="ja-JP" altLang="en-US" sz="2800" b="1">
                <a:latin typeface="Arial"/>
              </a:rPr>
              <a:t>”</a:t>
            </a:r>
            <a:r>
              <a:rPr lang="en-US" sz="2800" b="1">
                <a:latin typeface="Papyrus" charset="0"/>
              </a:rPr>
              <a:t>)</a:t>
            </a:r>
          </a:p>
        </p:txBody>
      </p:sp>
      <p:pic>
        <p:nvPicPr>
          <p:cNvPr id="9221" name="Picture 5" descr="bri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96050"/>
            <a:ext cx="914400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bar-mitzvah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971800"/>
            <a:ext cx="1028700" cy="1006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chupah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62600"/>
            <a:ext cx="1474788" cy="9604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How does Judaism sanctify time?</a:t>
            </a:r>
            <a:r>
              <a:rPr lang="en-US">
                <a:latin typeface="Papyrus" charset="0"/>
              </a:rPr>
              <a:t> </a:t>
            </a:r>
            <a:endParaRPr lang="en-US" sz="3600" b="1">
              <a:latin typeface="Papyrus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3600" b="1" dirty="0">
                <a:latin typeface="Papyrus" charset="0"/>
              </a:rPr>
              <a:t>The Jewish Holidays: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High Holidays: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Rosh Hashanah (Jewish New Year)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Yom Kippur (Day of Atonement)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</a:rPr>
              <a:t>Sukkot, the </a:t>
            </a:r>
            <a:r>
              <a:rPr lang="ja-JP" altLang="en-US" b="1" dirty="0">
                <a:latin typeface="Arial"/>
              </a:rPr>
              <a:t>“</a:t>
            </a:r>
            <a:r>
              <a:rPr lang="en-US" b="1" dirty="0">
                <a:latin typeface="Papyrus" charset="0"/>
              </a:rPr>
              <a:t>Festival of Booths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>
                <a:latin typeface="Papyrus" charset="0"/>
              </a:rPr>
              <a:t> (fall harvest festival)</a:t>
            </a:r>
          </a:p>
          <a:p>
            <a:pPr>
              <a:lnSpc>
                <a:spcPct val="90000"/>
              </a:lnSpc>
            </a:pPr>
            <a:r>
              <a:rPr lang="en-US" b="1" dirty="0" err="1">
                <a:latin typeface="Papyrus" charset="0"/>
              </a:rPr>
              <a:t>Simchat</a:t>
            </a:r>
            <a:r>
              <a:rPr lang="en-US" b="1" dirty="0">
                <a:latin typeface="Papyrus" charset="0"/>
              </a:rPr>
              <a:t> Torah – celebrating Torah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Papyrus" charset="0"/>
                <a:hlinkClick r:id="rId2"/>
              </a:rPr>
              <a:t>Chanukah</a:t>
            </a:r>
            <a:r>
              <a:rPr lang="en-US" b="1" dirty="0">
                <a:latin typeface="Papyrus" charset="0"/>
              </a:rPr>
              <a:t>, the </a:t>
            </a:r>
            <a:r>
              <a:rPr lang="ja-JP" altLang="en-US" b="1" dirty="0">
                <a:latin typeface="Arial"/>
              </a:rPr>
              <a:t>“</a:t>
            </a:r>
            <a:r>
              <a:rPr lang="en-US" b="1" dirty="0">
                <a:latin typeface="Papyrus" charset="0"/>
              </a:rPr>
              <a:t>Festival of Lights</a:t>
            </a:r>
            <a:r>
              <a:rPr lang="ja-JP" altLang="en-US" b="1" dirty="0" smtClean="0">
                <a:latin typeface="Arial"/>
              </a:rPr>
              <a:t>”</a:t>
            </a:r>
            <a:endParaRPr lang="en-US" altLang="ja-JP" b="1" dirty="0" smtClean="0">
              <a:latin typeface="Arial"/>
            </a:endParaRPr>
          </a:p>
          <a:p>
            <a:pPr marL="349250" lvl="1" indent="0">
              <a:lnSpc>
                <a:spcPct val="90000"/>
              </a:lnSpc>
              <a:buNone/>
            </a:pPr>
            <a:r>
              <a:rPr lang="en-US" altLang="ja-JP" dirty="0">
                <a:latin typeface="Arial"/>
              </a:rPr>
              <a:t> </a:t>
            </a:r>
            <a:r>
              <a:rPr lang="en-US" altLang="ja-JP" dirty="0" smtClean="0">
                <a:latin typeface="Arial"/>
              </a:rPr>
              <a:t>    ---</a:t>
            </a:r>
            <a:r>
              <a:rPr lang="en-US" altLang="ja-JP" dirty="0" smtClean="0">
                <a:latin typeface="Arial"/>
                <a:hlinkClick r:id="rId3"/>
              </a:rPr>
              <a:t>Adam Sandler</a:t>
            </a:r>
            <a:endParaRPr lang="en-US" altLang="ja-JP" dirty="0" smtClean="0">
              <a:latin typeface="Arial"/>
            </a:endParaRPr>
          </a:p>
        </p:txBody>
      </p:sp>
      <p:pic>
        <p:nvPicPr>
          <p:cNvPr id="7173" name="Picture 5" descr="Chanukah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103981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Roshhas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925513" cy="12573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sukko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43200"/>
            <a:ext cx="1131888" cy="9493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More Holy Days…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>
                <a:latin typeface="Papyrus" charset="0"/>
              </a:rPr>
              <a:t>Purim (</a:t>
            </a:r>
            <a:r>
              <a:rPr lang="ja-JP" altLang="en-US" sz="3000" b="1" dirty="0">
                <a:latin typeface="Arial"/>
              </a:rPr>
              <a:t>“</a:t>
            </a:r>
            <a:r>
              <a:rPr lang="en-US" sz="3000" b="1" dirty="0">
                <a:latin typeface="Papyrus" charset="0"/>
              </a:rPr>
              <a:t>Lots</a:t>
            </a:r>
            <a:r>
              <a:rPr lang="ja-JP" altLang="en-US" sz="3000" b="1" dirty="0">
                <a:latin typeface="Arial"/>
              </a:rPr>
              <a:t>”</a:t>
            </a:r>
            <a:r>
              <a:rPr lang="en-US" sz="3000" b="1" dirty="0">
                <a:latin typeface="Papyrus" charset="0"/>
              </a:rPr>
              <a:t>) – a carnival (commemorates events told in book of Esther)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latin typeface="Papyrus" charset="0"/>
              </a:rPr>
              <a:t>Pesach (</a:t>
            </a:r>
            <a:r>
              <a:rPr lang="ja-JP" altLang="en-US" sz="3000" b="1" dirty="0">
                <a:latin typeface="Arial"/>
              </a:rPr>
              <a:t>“</a:t>
            </a:r>
            <a:r>
              <a:rPr lang="en-US" sz="3000" b="1" dirty="0">
                <a:latin typeface="Papyrus" charset="0"/>
              </a:rPr>
              <a:t>Passover</a:t>
            </a:r>
            <a:r>
              <a:rPr lang="ja-JP" altLang="en-US" sz="3000" b="1" dirty="0">
                <a:latin typeface="Arial"/>
              </a:rPr>
              <a:t>”</a:t>
            </a:r>
            <a:r>
              <a:rPr lang="en-US" sz="3000" b="1" dirty="0">
                <a:latin typeface="Papyrus" charset="0"/>
              </a:rPr>
              <a:t>) – commemorates the exodus from Egypt (events told in Exodus)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latin typeface="Papyrus" charset="0"/>
              </a:rPr>
              <a:t>Shavuot (</a:t>
            </a:r>
            <a:r>
              <a:rPr lang="ja-JP" altLang="en-US" sz="3000" b="1" dirty="0">
                <a:latin typeface="Arial"/>
              </a:rPr>
              <a:t>“</a:t>
            </a:r>
            <a:r>
              <a:rPr lang="en-US" sz="3000" b="1" dirty="0">
                <a:latin typeface="Papyrus" charset="0"/>
              </a:rPr>
              <a:t>weeks,</a:t>
            </a:r>
            <a:r>
              <a:rPr lang="ja-JP" altLang="en-US" sz="3000" b="1" dirty="0">
                <a:latin typeface="Arial"/>
              </a:rPr>
              <a:t>”</a:t>
            </a:r>
            <a:r>
              <a:rPr lang="en-US" sz="3000" b="1" dirty="0">
                <a:latin typeface="Papyrus" charset="0"/>
              </a:rPr>
              <a:t> Pentecost) – commemorates receipt of Torah at Sinai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latin typeface="Papyrus" charset="0"/>
              </a:rPr>
              <a:t>Other, minor festivals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latin typeface="Papyrus" charset="0"/>
              </a:rPr>
              <a:t>Shabbat (Sabbath, 7</a:t>
            </a:r>
            <a:r>
              <a:rPr lang="en-US" sz="3000" b="1" baseline="30000" dirty="0">
                <a:latin typeface="Papyrus" charset="0"/>
              </a:rPr>
              <a:t>th</a:t>
            </a:r>
            <a:r>
              <a:rPr lang="en-US" sz="3000" b="1" dirty="0">
                <a:latin typeface="Papyrus" charset="0"/>
              </a:rPr>
              <a:t> day, on Saturday) – the </a:t>
            </a:r>
            <a:r>
              <a:rPr lang="ja-JP" altLang="en-US" sz="3000" b="1" dirty="0">
                <a:latin typeface="Arial"/>
              </a:rPr>
              <a:t>“</a:t>
            </a:r>
            <a:r>
              <a:rPr lang="en-US" sz="3000" b="1" dirty="0">
                <a:latin typeface="Papyrus" charset="0"/>
              </a:rPr>
              <a:t>Day of Rest</a:t>
            </a:r>
            <a:r>
              <a:rPr lang="ja-JP" altLang="en-US" sz="3000" b="1" dirty="0">
                <a:latin typeface="Arial"/>
              </a:rPr>
              <a:t>”</a:t>
            </a:r>
            <a:endParaRPr lang="en-US" sz="3000" b="1" dirty="0">
              <a:latin typeface="Papyrus" charset="0"/>
            </a:endParaRPr>
          </a:p>
        </p:txBody>
      </p:sp>
      <p:pic>
        <p:nvPicPr>
          <p:cNvPr id="8197" name="Picture 5" descr="passov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644" y="5699918"/>
            <a:ext cx="1063625" cy="925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shabba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791200"/>
            <a:ext cx="1417638" cy="7429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shavuo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214" y="330200"/>
            <a:ext cx="1303338" cy="1006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2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How is Judaism related to Christianity?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b="1" dirty="0">
                <a:latin typeface="Papyrus" charset="0"/>
              </a:rPr>
              <a:t>Judaism predates Christianity – it is the foundation of Christianity but is </a:t>
            </a:r>
            <a:r>
              <a:rPr lang="en-US" sz="2600" b="1" i="1" dirty="0">
                <a:latin typeface="Papyrus" charset="0"/>
              </a:rPr>
              <a:t>not</a:t>
            </a:r>
            <a:r>
              <a:rPr lang="en-US" sz="2600" b="1" dirty="0">
                <a:latin typeface="Papyrus" charset="0"/>
              </a:rPr>
              <a:t> a part of it 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latin typeface="Papyrus" charset="0"/>
              </a:rPr>
              <a:t>Jesus was Jewish, as were his followers and the Apostles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latin typeface="Papyrus" charset="0"/>
              </a:rPr>
              <a:t>Jews do not believe that Jesus was anything more than a good and wise man who lived and died 2000 years ago – Jews still await their messiah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latin typeface="Papyrus" charset="0"/>
              </a:rPr>
              <a:t>The Jewish messiah would not be divine. He would be a political figure who restores the Hebrew monarchy and causes peace to reign on Earth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latin typeface="Papyrus" charset="0"/>
              </a:rPr>
              <a:t>Jews are not concerned about salvation and the </a:t>
            </a:r>
            <a:r>
              <a:rPr lang="ja-JP" altLang="en-US" sz="2600" b="1" dirty="0">
                <a:latin typeface="Arial"/>
              </a:rPr>
              <a:t>“</a:t>
            </a:r>
            <a:r>
              <a:rPr lang="en-US" sz="2600" b="1" dirty="0">
                <a:latin typeface="Papyrus" charset="0"/>
              </a:rPr>
              <a:t>world to come</a:t>
            </a:r>
            <a:r>
              <a:rPr lang="ja-JP" altLang="en-US" sz="2600" b="1" dirty="0">
                <a:latin typeface="Arial"/>
              </a:rPr>
              <a:t>”</a:t>
            </a:r>
            <a:endParaRPr lang="en-US" sz="2600" b="1" dirty="0">
              <a:latin typeface="Papyrus" charset="0"/>
            </a:endParaRPr>
          </a:p>
        </p:txBody>
      </p:sp>
      <p:pic>
        <p:nvPicPr>
          <p:cNvPr id="1028" name="Picture 4" descr="christia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238" y="240506"/>
            <a:ext cx="868362" cy="10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jewish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" y="240506"/>
            <a:ext cx="788988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Papyrus" charset="0"/>
              </a:rPr>
              <a:t>What are Jews really concerned about?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>
                <a:latin typeface="Papyrus" charset="0"/>
              </a:rPr>
              <a:t>Tikkun Olam - 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>
                <a:latin typeface="Papyrus" charset="0"/>
              </a:rPr>
              <a:t>repairing </a:t>
            </a:r>
            <a:r>
              <a:rPr lang="en-US" sz="2800" b="1" i="1">
                <a:latin typeface="Papyrus" charset="0"/>
              </a:rPr>
              <a:t>this</a:t>
            </a:r>
            <a:r>
              <a:rPr lang="en-US" sz="2800" b="1">
                <a:latin typeface="Papyrus" charset="0"/>
              </a:rPr>
              <a:t> world</a:t>
            </a:r>
            <a:r>
              <a:rPr lang="ja-JP" altLang="en-US" sz="2800" b="1">
                <a:latin typeface="Arial"/>
              </a:rPr>
              <a:t>”</a:t>
            </a:r>
            <a:r>
              <a:rPr lang="en-US" sz="2800" b="1">
                <a:latin typeface="Papyrus" charset="0"/>
              </a:rPr>
              <a:t> through justice and righteousness; through 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>
                <a:latin typeface="Papyrus" charset="0"/>
              </a:rPr>
              <a:t>deed, not creed</a:t>
            </a:r>
            <a:r>
              <a:rPr lang="ja-JP" altLang="en-US" sz="2800" b="1">
                <a:latin typeface="Arial"/>
              </a:rPr>
              <a:t>”</a:t>
            </a:r>
            <a:endParaRPr lang="en-US" sz="2800" b="1">
              <a:latin typeface="Papyrus" charset="0"/>
            </a:endParaRPr>
          </a:p>
          <a:p>
            <a:r>
              <a:rPr lang="en-US" sz="2800" b="1">
                <a:latin typeface="Papyrus" charset="0"/>
              </a:rPr>
              <a:t>The heart of Judaism is in the home and family, social responsibility and doing Mitzvot (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>
                <a:latin typeface="Papyrus" charset="0"/>
              </a:rPr>
              <a:t>good deeds</a:t>
            </a:r>
            <a:r>
              <a:rPr lang="ja-JP" altLang="en-US" sz="2800" b="1">
                <a:latin typeface="Arial"/>
              </a:rPr>
              <a:t>”</a:t>
            </a:r>
            <a:r>
              <a:rPr lang="en-US" sz="2800" b="1">
                <a:latin typeface="Papyrus" charset="0"/>
              </a:rPr>
              <a:t> based on God</a:t>
            </a:r>
            <a:r>
              <a:rPr lang="ja-JP" altLang="en-US" sz="2800" b="1">
                <a:latin typeface="Arial"/>
              </a:rPr>
              <a:t>’</a:t>
            </a:r>
            <a:r>
              <a:rPr lang="en-US" sz="2800" b="1">
                <a:latin typeface="Papyrus" charset="0"/>
              </a:rPr>
              <a:t>s commandments)</a:t>
            </a:r>
          </a:p>
          <a:p>
            <a:r>
              <a:rPr lang="en-US" sz="2800" b="1">
                <a:latin typeface="Papyrus" charset="0"/>
              </a:rPr>
              <a:t>Through education and hard work we make our lives, the lives of others, and the world, what God intended it to be – Holy!</a:t>
            </a:r>
          </a:p>
        </p:txBody>
      </p:sp>
      <p:pic>
        <p:nvPicPr>
          <p:cNvPr id="16391" name="Picture 7" descr="menora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1108075" cy="903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0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1190</TotalTime>
  <Words>707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Judaism is…</vt:lpstr>
      <vt:lpstr>As a faith, Jews Believe…</vt:lpstr>
      <vt:lpstr>As a way of life, Judaism is based on…</vt:lpstr>
      <vt:lpstr>Orthodox, Conservative, Reform?</vt:lpstr>
      <vt:lpstr>How does Judaism sanctify life?</vt:lpstr>
      <vt:lpstr>How does Judaism sanctify time? </vt:lpstr>
      <vt:lpstr>More Holy Days…</vt:lpstr>
      <vt:lpstr>How is Judaism related to Christianity?</vt:lpstr>
      <vt:lpstr>What are Jews really concerned about?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American Timeline</dc:title>
  <dc:creator>Parker Poliakoff</dc:creator>
  <cp:lastModifiedBy>Brian McDonald</cp:lastModifiedBy>
  <cp:revision>56</cp:revision>
  <dcterms:created xsi:type="dcterms:W3CDTF">2014-02-18T00:26:17Z</dcterms:created>
  <dcterms:modified xsi:type="dcterms:W3CDTF">2018-11-16T13:14:45Z</dcterms:modified>
</cp:coreProperties>
</file>