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EB7F1-09FB-4385-A00D-9206E44AC122}" type="datetimeFigureOut">
              <a:rPr lang="en-US" smtClean="0"/>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04381-1681-468E-9996-F40948A01825}" type="slidenum">
              <a:rPr lang="en-US" smtClean="0"/>
              <a:t>‹#›</a:t>
            </a:fld>
            <a:endParaRPr lang="en-US"/>
          </a:p>
        </p:txBody>
      </p:sp>
    </p:spTree>
    <p:extLst>
      <p:ext uri="{BB962C8B-B14F-4D97-AF65-F5344CB8AC3E}">
        <p14:creationId xmlns:p14="http://schemas.microsoft.com/office/powerpoint/2010/main" val="3684960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eaLnBrk="1" hangingPunct="1">
              <a:spcBef>
                <a:spcPct val="0"/>
              </a:spcBef>
            </a:pPr>
            <a:r>
              <a:rPr lang="en-US" altLang="en-US" smtClean="0">
                <a:cs typeface="Arial" charset="0"/>
              </a:rPr>
              <a:t>Medicare was passed in 1965. It covers people who are 65 and over or disabled. </a:t>
            </a:r>
          </a:p>
          <a:p>
            <a:pPr eaLnBrk="1" hangingPunct="1">
              <a:spcBef>
                <a:spcPct val="0"/>
              </a:spcBef>
            </a:pPr>
            <a:endParaRPr lang="en-US" altLang="en-US" smtClean="0">
              <a:cs typeface="Arial" charset="0"/>
            </a:endParaRPr>
          </a:p>
          <a:p>
            <a:pPr eaLnBrk="1" hangingPunct="1">
              <a:spcBef>
                <a:spcPct val="0"/>
              </a:spcBef>
            </a:pPr>
            <a:r>
              <a:rPr lang="en-US" altLang="en-US" smtClean="0">
                <a:cs typeface="Arial" charset="0"/>
              </a:rPr>
              <a:t>Medicaid was created at the same time as Medicare.  Medicaid provides health insurance coverage for the poor and disabled.  Recipients must meet eligibility requirements, such as showing that their income is below a certain level.  </a:t>
            </a:r>
          </a:p>
          <a:p>
            <a:pPr eaLnBrk="1" hangingPunct="1">
              <a:spcBef>
                <a:spcPct val="0"/>
              </a:spcBef>
            </a:pPr>
            <a:endParaRPr lang="en-US" altLang="en-US" smtClean="0">
              <a:cs typeface="Arial" charset="0"/>
            </a:endParaRPr>
          </a:p>
          <a:p>
            <a:r>
              <a:rPr lang="en-US" altLang="en-US" smtClean="0">
                <a:cs typeface="Arial" charset="0"/>
              </a:rPr>
              <a:t>Medicare is a joint venture between the national and state governments.  Federal block grants that cover 50 to 75% of Medicaid costs are given to the states, who must come up with the remaining funding themselves.  States have considerable latitude in setting eligibility requirements and providing coverage. </a:t>
            </a:r>
            <a:r>
              <a:rPr lang="en-US" altLang="en-US" smtClean="0">
                <a:solidFill>
                  <a:srgbClr val="000000"/>
                </a:solidFill>
                <a:cs typeface="Arial" charset="0"/>
                <a:sym typeface="Arial" charset="0"/>
              </a:rPr>
              <a:t>In 2015, Medicaid program provided health and longterm care coverage to nearly 70 million low-income Americans.</a:t>
            </a:r>
            <a:endParaRPr lang="en-US" altLang="en-US" smtClean="0"/>
          </a:p>
        </p:txBody>
      </p:sp>
      <p:sp>
        <p:nvSpPr>
          <p:cNvPr id="73732" name="Slide Number Placeholder 3"/>
          <p:cNvSpPr>
            <a:spLocks noGrp="1"/>
          </p:cNvSpPr>
          <p:nvPr>
            <p:ph type="sldNum" sz="quarter" idx="5"/>
          </p:nvPr>
        </p:nvSpPr>
        <p:spPr>
          <a:noFill/>
        </p:spPr>
        <p:txBody>
          <a:bodyPr/>
          <a:lstStyle/>
          <a:p>
            <a:pPr>
              <a:buSzPct val="25000"/>
            </a:pPr>
            <a:fld id="{158E1425-E4CE-4F40-B1D7-14016F75EC11}" type="slidenum">
              <a:rPr lang="en-US" altLang="en-US" smtClean="0">
                <a:solidFill>
                  <a:srgbClr val="000000"/>
                </a:solidFill>
                <a:cs typeface="Arial" charset="0"/>
                <a:sym typeface="Arial" charset="0"/>
              </a:rPr>
              <a:pPr>
                <a:buSzPct val="25000"/>
              </a:pPr>
              <a:t>1</a:t>
            </a:fld>
            <a:endParaRPr lang="en-US" altLang="en-US" smtClean="0">
              <a:solidFill>
                <a:srgbClr val="000000"/>
              </a:solidFill>
              <a:cs typeface="Arial" charset="0"/>
              <a:sym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altLang="en-US" smtClean="0">
                <a:solidFill>
                  <a:srgbClr val="000000"/>
                </a:solidFill>
                <a:cs typeface="Arial" charset="0"/>
                <a:sym typeface="Arial" charset="0"/>
              </a:rPr>
              <a:t>The Affordable Care Act (ACA) of 2010 marked the first major change in national health policy since the adoption of Medicare and Medicaid in 1965.</a:t>
            </a:r>
          </a:p>
          <a:p>
            <a:endParaRPr lang="en-US" altLang="en-US" smtClean="0">
              <a:solidFill>
                <a:srgbClr val="000000"/>
              </a:solidFill>
              <a:cs typeface="Arial" charset="0"/>
              <a:sym typeface="Arial" charset="0"/>
            </a:endParaRPr>
          </a:p>
          <a:p>
            <a:r>
              <a:rPr lang="en-US" altLang="en-US" smtClean="0">
                <a:solidFill>
                  <a:srgbClr val="000000"/>
                </a:solidFill>
                <a:cs typeface="Arial" charset="0"/>
                <a:sym typeface="Arial" charset="0"/>
              </a:rPr>
              <a:t>The ACA established government-run health insurance exchanges financed by a number of taxes and fees, most notably an increase in the Medicare tax for individuals earning more than $200,000 per year. Americans had the option to buy into one of these exchanges or simply to retain their existing private health insurance. However, in one of its more controversial provisions, the ACA requires by law that every American have some form of health insurance or else pay a fine.</a:t>
            </a:r>
          </a:p>
          <a:p>
            <a:endParaRPr lang="en-US" altLang="en-US" smtClean="0">
              <a:solidFill>
                <a:srgbClr val="000000"/>
              </a:solidFill>
              <a:cs typeface="Arial" charset="0"/>
              <a:sym typeface="Arial" charset="0"/>
            </a:endParaRPr>
          </a:p>
          <a:p>
            <a:r>
              <a:rPr lang="en-US" altLang="en-US" smtClean="0">
                <a:solidFill>
                  <a:srgbClr val="000000"/>
                </a:solidFill>
                <a:cs typeface="Arial" charset="0"/>
                <a:sym typeface="Arial" charset="0"/>
              </a:rPr>
              <a:t>Many elements of the ACA have proven highly controversial. Some criticisms are ideologically based, arguing that the ACA was tantamount to a “government takeover” of the health care system and took control from the private sector. Others were practical, including higher than anticipated premiums and co-pays for some and the cost burdens placed on smaller businesses.</a:t>
            </a:r>
          </a:p>
          <a:p>
            <a:endParaRPr lang="en-US" altLang="en-US" smtClean="0">
              <a:solidFill>
                <a:srgbClr val="000000"/>
              </a:solidFill>
              <a:cs typeface="Arial" charset="0"/>
              <a:sym typeface="Arial" charset="0"/>
            </a:endParaRPr>
          </a:p>
          <a:p>
            <a:r>
              <a:rPr lang="en-US" altLang="en-US" smtClean="0">
                <a:solidFill>
                  <a:srgbClr val="000000"/>
                </a:solidFill>
                <a:cs typeface="Arial" charset="0"/>
                <a:sym typeface="Arial" charset="0"/>
              </a:rPr>
              <a:t>The ACA has been especially unpopular with state governments led by Republican governors and legislatures. These states believed that the act is an infringement on states’ reserved powers, and more than half of the states sued to block implementation of the policy. However, in 2012, the Supreme Court upheld the constitutionality of the individual mandate and, again in 2015, upheld the legal status of the health-insurance exchanges. Some Republicans still vow to “repeal and replace” the ACA</a:t>
            </a:r>
            <a:endParaRPr lang="en-US" altLang="en-US" smtClean="0"/>
          </a:p>
        </p:txBody>
      </p:sp>
      <p:sp>
        <p:nvSpPr>
          <p:cNvPr id="74756" name="Slide Number Placeholder 3"/>
          <p:cNvSpPr>
            <a:spLocks noGrp="1"/>
          </p:cNvSpPr>
          <p:nvPr>
            <p:ph type="sldNum" sz="quarter" idx="5"/>
          </p:nvPr>
        </p:nvSpPr>
        <p:spPr>
          <a:noFill/>
        </p:spPr>
        <p:txBody>
          <a:bodyPr/>
          <a:lstStyle/>
          <a:p>
            <a:pPr>
              <a:buSzPct val="25000"/>
            </a:pPr>
            <a:fld id="{B4940DE9-50EB-4A63-8D07-1158748BD76D}" type="slidenum">
              <a:rPr lang="en-US" altLang="en-US" smtClean="0">
                <a:solidFill>
                  <a:srgbClr val="000000"/>
                </a:solidFill>
                <a:cs typeface="Arial" charset="0"/>
                <a:sym typeface="Arial" charset="0"/>
              </a:rPr>
              <a:pPr>
                <a:buSzPct val="25000"/>
              </a:pPr>
              <a:t>2</a:t>
            </a:fld>
            <a:endParaRPr lang="en-US" altLang="en-US" smtClean="0">
              <a:solidFill>
                <a:srgbClr val="000000"/>
              </a:solidFill>
              <a:cs typeface="Arial" charset="0"/>
              <a:sym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E21489-2C24-4ABB-9CA3-047CB150112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421358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21489-2C24-4ABB-9CA3-047CB150112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216942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21489-2C24-4ABB-9CA3-047CB150112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384171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21489-2C24-4ABB-9CA3-047CB150112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401166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E21489-2C24-4ABB-9CA3-047CB150112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143814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E21489-2C24-4ABB-9CA3-047CB150112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79139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E21489-2C24-4ABB-9CA3-047CB1501126}"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78571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E21489-2C24-4ABB-9CA3-047CB1501126}"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183085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21489-2C24-4ABB-9CA3-047CB1501126}"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173121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21489-2C24-4ABB-9CA3-047CB150112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276454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E21489-2C24-4ABB-9CA3-047CB150112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38ED5-04CE-48E8-9D61-11B814D8BBDA}" type="slidenum">
              <a:rPr lang="en-US" smtClean="0"/>
              <a:t>‹#›</a:t>
            </a:fld>
            <a:endParaRPr lang="en-US"/>
          </a:p>
        </p:txBody>
      </p:sp>
    </p:spTree>
    <p:extLst>
      <p:ext uri="{BB962C8B-B14F-4D97-AF65-F5344CB8AC3E}">
        <p14:creationId xmlns:p14="http://schemas.microsoft.com/office/powerpoint/2010/main" val="1109575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21489-2C24-4ABB-9CA3-047CB1501126}" type="datetimeFigureOut">
              <a:rPr lang="en-US" smtClean="0"/>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38ED5-04CE-48E8-9D61-11B814D8BBDA}" type="slidenum">
              <a:rPr lang="en-US" smtClean="0"/>
              <a:t>‹#›</a:t>
            </a:fld>
            <a:endParaRPr lang="en-US"/>
          </a:p>
        </p:txBody>
      </p:sp>
    </p:spTree>
    <p:extLst>
      <p:ext uri="{BB962C8B-B14F-4D97-AF65-F5344CB8AC3E}">
        <p14:creationId xmlns:p14="http://schemas.microsoft.com/office/powerpoint/2010/main" val="1111926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feature=endscreen&amp;NR=1&amp;v=AN8aTVy5hP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youtube.com/watch?v=8cfAbG9EFH4&amp;feature=relmfu" TargetMode="External"/><Relationship Id="rId4" Type="http://schemas.openxmlformats.org/officeDocument/2006/relationships/hyperlink" Target="https://www.youtube.com/watch?v=4NR0SJSqubo&amp;feature=relmf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ju70I6qSK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Health Policy</a:t>
            </a:r>
            <a:endParaRPr lang="en-US" dirty="0"/>
          </a:p>
        </p:txBody>
      </p:sp>
      <p:sp>
        <p:nvSpPr>
          <p:cNvPr id="45059" name="Text Placeholder 2"/>
          <p:cNvSpPr>
            <a:spLocks noGrp="1"/>
          </p:cNvSpPr>
          <p:nvPr>
            <p:ph type="body" idx="1"/>
          </p:nvPr>
        </p:nvSpPr>
        <p:spPr>
          <a:xfrm>
            <a:off x="457200" y="1371600"/>
            <a:ext cx="8229600" cy="4525963"/>
          </a:xfrm>
        </p:spPr>
        <p:txBody>
          <a:bodyPr>
            <a:normAutofit fontScale="85000" lnSpcReduction="10000"/>
          </a:bodyPr>
          <a:lstStyle/>
          <a:p>
            <a:r>
              <a:rPr lang="en-US" altLang="en-US" smtClean="0"/>
              <a:t>Medicare</a:t>
            </a:r>
          </a:p>
          <a:p>
            <a:pPr lvl="1"/>
            <a:r>
              <a:rPr lang="en-US" altLang="en-US" smtClean="0"/>
              <a:t>Medicare – The federal government’s health insurance program for the elderly (65+) and disabled</a:t>
            </a:r>
          </a:p>
          <a:p>
            <a:pPr lvl="2"/>
            <a:r>
              <a:rPr lang="en-US" altLang="en-US" smtClean="0">
                <a:hlinkClick r:id="rId3"/>
              </a:rPr>
              <a:t>Part A and B </a:t>
            </a:r>
            <a:endParaRPr lang="en-US" altLang="en-US" smtClean="0"/>
          </a:p>
          <a:p>
            <a:pPr lvl="2"/>
            <a:r>
              <a:rPr lang="en-US" altLang="en-US" smtClean="0">
                <a:hlinkClick r:id="rId4"/>
              </a:rPr>
              <a:t>Part C</a:t>
            </a:r>
            <a:endParaRPr lang="en-US" altLang="en-US" smtClean="0"/>
          </a:p>
          <a:p>
            <a:pPr lvl="2"/>
            <a:r>
              <a:rPr lang="en-US" altLang="en-US" smtClean="0">
                <a:hlinkClick r:id="rId5"/>
              </a:rPr>
              <a:t>Part D</a:t>
            </a:r>
            <a:endParaRPr lang="en-US" altLang="en-US" smtClean="0"/>
          </a:p>
          <a:p>
            <a:pPr lvl="1"/>
            <a:r>
              <a:rPr lang="en-US" altLang="en-US" smtClean="0"/>
              <a:t>Administered by the Department of Health &amp; Human Services</a:t>
            </a:r>
          </a:p>
          <a:p>
            <a:r>
              <a:rPr lang="en-US" altLang="en-US" smtClean="0"/>
              <a:t>Medicaid</a:t>
            </a:r>
          </a:p>
          <a:p>
            <a:pPr lvl="1"/>
            <a:r>
              <a:rPr lang="en-US" altLang="en-US" smtClean="0"/>
              <a:t>Health insurance for the poor and disabled</a:t>
            </a:r>
          </a:p>
          <a:p>
            <a:pPr lvl="2"/>
            <a:r>
              <a:rPr lang="en-US" altLang="en-US" smtClean="0"/>
              <a:t>Recipients must meet eligibility requirements.</a:t>
            </a:r>
          </a:p>
          <a:p>
            <a:pPr lvl="1"/>
            <a:r>
              <a:rPr lang="en-US" altLang="en-US" smtClean="0"/>
              <a:t>Joint venture between the national and state governments</a:t>
            </a:r>
          </a:p>
        </p:txBody>
      </p:sp>
    </p:spTree>
    <p:extLst>
      <p:ext uri="{BB962C8B-B14F-4D97-AF65-F5344CB8AC3E}">
        <p14:creationId xmlns:p14="http://schemas.microsoft.com/office/powerpoint/2010/main" val="4110049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Health policy</a:t>
            </a:r>
            <a:endParaRPr lang="en-US" dirty="0"/>
          </a:p>
        </p:txBody>
      </p:sp>
      <p:sp>
        <p:nvSpPr>
          <p:cNvPr id="46083" name="Text Placeholder 2"/>
          <p:cNvSpPr>
            <a:spLocks noGrp="1"/>
          </p:cNvSpPr>
          <p:nvPr>
            <p:ph type="body" idx="1"/>
          </p:nvPr>
        </p:nvSpPr>
        <p:spPr/>
        <p:txBody>
          <a:bodyPr>
            <a:normAutofit lnSpcReduction="10000"/>
          </a:bodyPr>
          <a:lstStyle/>
          <a:p>
            <a:r>
              <a:rPr lang="en-US" altLang="en-US" smtClean="0"/>
              <a:t>Patient Protection and Affordable Care Act (2010)</a:t>
            </a:r>
          </a:p>
          <a:p>
            <a:pPr lvl="1"/>
            <a:r>
              <a:rPr lang="en-US" altLang="en-US" smtClean="0">
                <a:hlinkClick r:id="rId3"/>
              </a:rPr>
              <a:t>Overview</a:t>
            </a:r>
            <a:endParaRPr lang="en-US" altLang="en-US" smtClean="0"/>
          </a:p>
          <a:p>
            <a:pPr lvl="1"/>
            <a:r>
              <a:rPr lang="en-US" altLang="en-US" smtClean="0"/>
              <a:t>Goal: Ensure Nearly All Americans Access to Health Coverage</a:t>
            </a:r>
          </a:p>
          <a:p>
            <a:pPr lvl="1"/>
            <a:r>
              <a:rPr lang="en-US" altLang="en-US" smtClean="0"/>
              <a:t>Major Provisions</a:t>
            </a:r>
          </a:p>
          <a:p>
            <a:pPr lvl="2"/>
            <a:r>
              <a:rPr lang="en-US" altLang="en-US" smtClean="0"/>
              <a:t>Government-run exchanges</a:t>
            </a:r>
          </a:p>
          <a:p>
            <a:pPr lvl="2"/>
            <a:r>
              <a:rPr lang="en-US" altLang="en-US" smtClean="0"/>
              <a:t>Individual mandate</a:t>
            </a:r>
          </a:p>
          <a:p>
            <a:pPr lvl="1"/>
            <a:r>
              <a:rPr lang="en-US" altLang="en-US" smtClean="0"/>
              <a:t>States Have Challenged the Program.</a:t>
            </a:r>
          </a:p>
          <a:p>
            <a:pPr lvl="1"/>
            <a:r>
              <a:rPr lang="en-US" altLang="en-US" smtClean="0"/>
              <a:t>Republicans Vow to “Repeal and Replace.”</a:t>
            </a:r>
          </a:p>
          <a:p>
            <a:pPr lvl="1"/>
            <a:endParaRPr lang="en-US" altLang="en-US" smtClean="0"/>
          </a:p>
          <a:p>
            <a:endParaRPr lang="en-US" altLang="en-US" smtClean="0"/>
          </a:p>
          <a:p>
            <a:endParaRPr lang="en-US" altLang="en-US" smtClean="0"/>
          </a:p>
        </p:txBody>
      </p:sp>
    </p:spTree>
    <p:extLst>
      <p:ext uri="{BB962C8B-B14F-4D97-AF65-F5344CB8AC3E}">
        <p14:creationId xmlns:p14="http://schemas.microsoft.com/office/powerpoint/2010/main" val="2375733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492</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Health Policy</vt:lpstr>
      <vt:lpstr>Health policy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Policy</dc:title>
  <dc:creator>Brian McDonald</dc:creator>
  <cp:lastModifiedBy>Brian McDonald</cp:lastModifiedBy>
  <cp:revision>1</cp:revision>
  <dcterms:created xsi:type="dcterms:W3CDTF">2018-04-25T16:06:31Z</dcterms:created>
  <dcterms:modified xsi:type="dcterms:W3CDTF">2018-04-25T16:06:56Z</dcterms:modified>
</cp:coreProperties>
</file>