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64" r:id="rId4"/>
    <p:sldId id="26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9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4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4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0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8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6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5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7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6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6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E4067-706A-496B-AD5E-62E2BE97A4CE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D96B-7F9B-4BEE-8D4C-F4DB8F8C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0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were not here last class…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ready to, separately, submit the following assignment:</a:t>
            </a:r>
          </a:p>
          <a:p>
            <a:pPr lvl="1"/>
            <a:r>
              <a:rPr lang="en-US" dirty="0" smtClean="0"/>
              <a:t>Research Questions for major topic and subtopic</a:t>
            </a:r>
          </a:p>
          <a:p>
            <a:pPr lvl="1"/>
            <a:r>
              <a:rPr lang="en-US" dirty="0" smtClean="0"/>
              <a:t>Raven Analysis stapled to the top of your article; if you did not print your article, do it NOW</a:t>
            </a:r>
          </a:p>
          <a:p>
            <a:pPr lvl="1"/>
            <a:endParaRPr lang="en-US" dirty="0"/>
          </a:p>
          <a:p>
            <a:r>
              <a:rPr lang="en-US" dirty="0" smtClean="0"/>
              <a:t>Review the class website for what is due on Friday; our test is still on Friday</a:t>
            </a:r>
          </a:p>
        </p:txBody>
      </p:sp>
    </p:spTree>
    <p:extLst>
      <p:ext uri="{BB962C8B-B14F-4D97-AF65-F5344CB8AC3E}">
        <p14:creationId xmlns:p14="http://schemas.microsoft.com/office/powerpoint/2010/main" val="20224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latin typeface="Garamond" panose="02020404030301010803" pitchFamily="18" charset="0"/>
              </a:rPr>
              <a:t>Based on the ECLS data, which of the following four factors is </a:t>
            </a:r>
            <a:r>
              <a:rPr lang="en-US" i="1" dirty="0" smtClean="0">
                <a:latin typeface="Garamond" panose="02020404030301010803" pitchFamily="18" charset="0"/>
              </a:rPr>
              <a:t>not</a:t>
            </a:r>
            <a:r>
              <a:rPr lang="en-US" dirty="0" smtClean="0">
                <a:latin typeface="Garamond" panose="02020404030301010803" pitchFamily="18" charset="0"/>
              </a:rPr>
              <a:t> correlated, positively or negatively, with children’s test scores?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Parent’s education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Parent’s socioeconomic status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Low birth weight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latin typeface="Garamond" panose="02020404030301010803" pitchFamily="18" charset="0"/>
              </a:rPr>
              <a:t>Having an intact family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>
                <a:latin typeface="Garamond" panose="02020404030301010803" pitchFamily="18" charset="0"/>
              </a:rPr>
              <a:t>All of the following are examples of “correlation but not causation” except: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Children whose parents are better educated and earn higher incomes tend to experience greater economic success than children whose parents are poorly educated and earn less income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Boys with “white” names tend to earn money than boys with “black” names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The misdeeds of Winner Lane, Temptress, and Amcher landed them all in court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Ice cream sales and death by drowning tend to increase during the hot summer months</a:t>
            </a:r>
          </a:p>
        </p:txBody>
      </p:sp>
    </p:spTree>
    <p:extLst>
      <p:ext uri="{BB962C8B-B14F-4D97-AF65-F5344CB8AC3E}">
        <p14:creationId xmlns:p14="http://schemas.microsoft.com/office/powerpoint/2010/main" val="2204436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>
                <a:latin typeface="Garamond" panose="02020404030301010803" pitchFamily="18" charset="0"/>
              </a:rPr>
              <a:t>All of the following are examples of “correlation but not causation” except: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latin typeface="Garamond" panose="02020404030301010803" pitchFamily="18" charset="0"/>
              </a:rPr>
              <a:t>Children whose parents are better educated and earn higher incomes tend to experience greater economic success than children whose parents are poorly educated and earn less income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Boys with “white” names tend to earn money than boys with “black” names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The misdeeds of Winner Lane, Temptress, and Amcher landed them all in court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Ice cream sales and death by drowning tend to increase during the hot summer months</a:t>
            </a:r>
          </a:p>
        </p:txBody>
      </p:sp>
    </p:spTree>
    <p:extLst>
      <p:ext uri="{BB962C8B-B14F-4D97-AF65-F5344CB8AC3E}">
        <p14:creationId xmlns:p14="http://schemas.microsoft.com/office/powerpoint/2010/main" val="76238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and Evidence,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Garamond" panose="02020404030301010803" pitchFamily="18" charset="0"/>
              </a:rPr>
              <a:t>Sample: </a:t>
            </a:r>
            <a:r>
              <a:rPr lang="en-US" dirty="0" smtClean="0">
                <a:latin typeface="Garamond" panose="02020404030301010803" pitchFamily="18" charset="0"/>
              </a:rPr>
              <a:t>Chapter 1 – What Do Schoolteachers and Sumo Wrestlers Have in Common?</a:t>
            </a:r>
          </a:p>
          <a:p>
            <a:pPr lvl="2"/>
            <a:r>
              <a:rPr lang="en-US" sz="3600" dirty="0" smtClean="0">
                <a:latin typeface="Garamond" panose="02020404030301010803" pitchFamily="18" charset="0"/>
              </a:rPr>
              <a:t>Argument/Thesis</a:t>
            </a:r>
          </a:p>
          <a:p>
            <a:pPr lvl="2"/>
            <a:r>
              <a:rPr lang="en-US" sz="3600" dirty="0" smtClean="0">
                <a:latin typeface="Garamond" panose="02020404030301010803" pitchFamily="18" charset="0"/>
              </a:rPr>
              <a:t>Claim</a:t>
            </a:r>
          </a:p>
          <a:p>
            <a:pPr lvl="2"/>
            <a:r>
              <a:rPr lang="en-US" sz="3600" dirty="0" smtClean="0">
                <a:latin typeface="Garamond" panose="02020404030301010803" pitchFamily="18" charset="0"/>
              </a:rPr>
              <a:t>Evidence</a:t>
            </a:r>
            <a:endParaRPr lang="en-US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EOC A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aramond" panose="02020404030301010803" pitchFamily="18" charset="0"/>
              </a:rPr>
              <a:t>Identify the authors argument, main idea, or 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aramond" panose="02020404030301010803" pitchFamily="18" charset="0"/>
              </a:rPr>
              <a:t>Explain the author’s line of reasoning by identifying the claims used to build the argument and the connections between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aramond" panose="02020404030301010803" pitchFamily="18" charset="0"/>
              </a:rPr>
              <a:t>Evaluate the effectiveness of the evidence the author uses to support the claims made in the argument.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EOC A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Rubric – 3:6:6</a:t>
            </a:r>
          </a:p>
          <a:p>
            <a:pPr lvl="1"/>
            <a:r>
              <a:rPr lang="en-US" dirty="0" smtClean="0"/>
              <a:t>Question 1 – 1, 2, 3</a:t>
            </a:r>
          </a:p>
          <a:p>
            <a:pPr lvl="1"/>
            <a:r>
              <a:rPr lang="en-US" dirty="0" smtClean="0"/>
              <a:t>Question 2 – 2, 4, 6</a:t>
            </a:r>
          </a:p>
          <a:p>
            <a:pPr lvl="1"/>
            <a:r>
              <a:rPr lang="en-US" dirty="0" smtClean="0"/>
              <a:t>Question 3 – 2, 4, 6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Sample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aramond" panose="02020404030301010803" pitchFamily="18" charset="0"/>
              </a:rPr>
              <a:t>“Information asymmetry” refers to the situation in which one party to a transaction: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Is smarter than the other party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Knows everything and the other party knows nothing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Has better information than the other party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Knows only the benefits of the exchange while the other party knows only the costs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aramond" panose="02020404030301010803" pitchFamily="18" charset="0"/>
              </a:rPr>
              <a:t>“Information asymmetry” refers to the situation in which one party to a transaction: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Is smarter than the other party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Knows everything and the other party knows nothing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latin typeface="Garamond" panose="02020404030301010803" pitchFamily="18" charset="0"/>
              </a:rPr>
              <a:t>Has better information than the other party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Knows only the benefits of the exchange while the other party knows only the costs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latin typeface="Garamond" panose="02020404030301010803" pitchFamily="18" charset="0"/>
              </a:rPr>
              <a:t>According to Freakonomics, the conventional wisdom regarding the cause of or solution to a sticky social problem is often wrong because: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Political pundits and TV journalists are several steps away from “real life”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“experts” sue information available to them to serve their own agenda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Conventional wisdom is usually the first explanation for something and it tends to “stick”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People seldom use quantitative techniques to analyze social problems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latin typeface="Garamond" panose="02020404030301010803" pitchFamily="18" charset="0"/>
              </a:rPr>
              <a:t>According to Freakonomics, the conventional wisdom regarding the cause of or solution to a sticky social problem is often wrong because: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Political pundits and TV journalists are several steps away from “real life”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b="1" dirty="0" smtClean="0">
                <a:latin typeface="Garamond" panose="02020404030301010803" pitchFamily="18" charset="0"/>
              </a:rPr>
              <a:t>“experts</a:t>
            </a:r>
            <a:r>
              <a:rPr lang="en-US" b="1" smtClean="0">
                <a:latin typeface="Garamond" panose="02020404030301010803" pitchFamily="18" charset="0"/>
              </a:rPr>
              <a:t>” use information </a:t>
            </a:r>
            <a:r>
              <a:rPr lang="en-US" b="1" dirty="0" smtClean="0">
                <a:latin typeface="Garamond" panose="02020404030301010803" pitchFamily="18" charset="0"/>
              </a:rPr>
              <a:t>available to them to serve their own agenda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Conventional wisdom is usually the first explanation for something and it tends to “stick”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People seldom use quantitative techniques to analyze social problems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latin typeface="Garamond" panose="02020404030301010803" pitchFamily="18" charset="0"/>
              </a:rPr>
              <a:t>Based on the ECLS data, which of the following four factors is </a:t>
            </a:r>
            <a:r>
              <a:rPr lang="en-US" i="1" dirty="0" smtClean="0">
                <a:latin typeface="Garamond" panose="02020404030301010803" pitchFamily="18" charset="0"/>
              </a:rPr>
              <a:t>not</a:t>
            </a:r>
            <a:r>
              <a:rPr lang="en-US" dirty="0" smtClean="0">
                <a:latin typeface="Garamond" panose="02020404030301010803" pitchFamily="18" charset="0"/>
              </a:rPr>
              <a:t> correlated, positively or negatively, with children’s test scores?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Parent’s education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Parent’s socioeconomic status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Low birth weight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>
                <a:latin typeface="Garamond" panose="02020404030301010803" pitchFamily="18" charset="0"/>
              </a:rPr>
              <a:t>Having an intact family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691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If you were not here last class…</vt:lpstr>
      <vt:lpstr>Claims and Evidence, Review</vt:lpstr>
      <vt:lpstr>EOC A Sample</vt:lpstr>
      <vt:lpstr>EOC A Sample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Questions</dc:title>
  <dc:creator>Asus</dc:creator>
  <cp:lastModifiedBy>Brian McDonald</cp:lastModifiedBy>
  <cp:revision>5</cp:revision>
  <dcterms:created xsi:type="dcterms:W3CDTF">2018-09-19T00:57:45Z</dcterms:created>
  <dcterms:modified xsi:type="dcterms:W3CDTF">2018-09-19T14:37:07Z</dcterms:modified>
</cp:coreProperties>
</file>