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72" r:id="rId8"/>
    <p:sldId id="273" r:id="rId9"/>
    <p:sldId id="279" r:id="rId10"/>
    <p:sldId id="280" r:id="rId11"/>
    <p:sldId id="274" r:id="rId12"/>
    <p:sldId id="269" r:id="rId13"/>
    <p:sldId id="271" r:id="rId14"/>
    <p:sldId id="275" r:id="rId15"/>
    <p:sldId id="277" r:id="rId16"/>
    <p:sldId id="278" r:id="rId17"/>
    <p:sldId id="281"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C8F0E-DD3A-4F67-8958-DD49A5C861F9}" type="datetimeFigureOut">
              <a:rPr lang="en-US" smtClean="0"/>
              <a:t>7/15/2018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3C0E1-732A-41D3-8C2F-BEF51247E380}" type="slidenum">
              <a:rPr lang="en-US" smtClean="0"/>
              <a:t>‹#›</a:t>
            </a:fld>
            <a:endParaRPr lang="en-US"/>
          </a:p>
        </p:txBody>
      </p:sp>
    </p:spTree>
    <p:extLst>
      <p:ext uri="{BB962C8B-B14F-4D97-AF65-F5344CB8AC3E}">
        <p14:creationId xmlns:p14="http://schemas.microsoft.com/office/powerpoint/2010/main" val="261174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C0E1-732A-41D3-8C2F-BEF51247E380}" type="slidenum">
              <a:rPr lang="en-US" smtClean="0"/>
              <a:t>23</a:t>
            </a:fld>
            <a:endParaRPr lang="en-US"/>
          </a:p>
        </p:txBody>
      </p:sp>
    </p:spTree>
    <p:extLst>
      <p:ext uri="{BB962C8B-B14F-4D97-AF65-F5344CB8AC3E}">
        <p14:creationId xmlns:p14="http://schemas.microsoft.com/office/powerpoint/2010/main" val="6369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3F55EC-B92E-448A-9009-BE8D0B8B1804}"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55EC-B92E-448A-9009-BE8D0B8B1804}"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55EC-B92E-448A-9009-BE8D0B8B1804}"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F55EC-B92E-448A-9009-BE8D0B8B1804}"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F55EC-B92E-448A-9009-BE8D0B8B1804}"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3F55EC-B92E-448A-9009-BE8D0B8B1804}"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F55EC-B92E-448A-9009-BE8D0B8B1804}" type="datetimeFigureOut">
              <a:rPr lang="en-US" smtClean="0"/>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F55EC-B92E-448A-9009-BE8D0B8B1804}" type="datetimeFigureOut">
              <a:rPr lang="en-US" smtClean="0"/>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F55EC-B92E-448A-9009-BE8D0B8B1804}" type="datetimeFigureOut">
              <a:rPr lang="en-US" smtClean="0"/>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DD6C-C4FB-4A35-8973-071587BA98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F55EC-B92E-448A-9009-BE8D0B8B1804}"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DD6C-C4FB-4A35-8973-071587BA98E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33F55EC-B92E-448A-9009-BE8D0B8B1804}" type="datetimeFigureOut">
              <a:rPr lang="en-US" smtClean="0"/>
              <a:t>7/15/2018</a:t>
            </a:fld>
            <a:endParaRPr lang="en-US"/>
          </a:p>
        </p:txBody>
      </p:sp>
      <p:sp>
        <p:nvSpPr>
          <p:cNvPr id="9" name="Slide Number Placeholder 8"/>
          <p:cNvSpPr>
            <a:spLocks noGrp="1"/>
          </p:cNvSpPr>
          <p:nvPr>
            <p:ph type="sldNum" sz="quarter" idx="11"/>
          </p:nvPr>
        </p:nvSpPr>
        <p:spPr/>
        <p:txBody>
          <a:bodyPr/>
          <a:lstStyle/>
          <a:p>
            <a:fld id="{289DDD6C-C4FB-4A35-8973-071587BA98E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89DDD6C-C4FB-4A35-8973-071587BA98E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33F55EC-B92E-448A-9009-BE8D0B8B1804}" type="datetimeFigureOut">
              <a:rPr lang="en-US" smtClean="0"/>
              <a:t>7/15/2018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t&amp;rct=j&amp;q=&amp;esrc=s&amp;frm=1&amp;source=images&amp;cd=&amp;cad=rja&amp;ved=0CAQQjRw&amp;url=http://www.nytimes.com/2006/12/10/weekinreview/10liptak.html?pagewanted%3Dall&amp;ei=aVXpUr64L4iokQfX4oGACg&amp;usg=AFQjCNH4VG2KI5x0ZDfigQmwcGr8R1YBVA&amp;bvm=bv.60157871,d.eW0"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543800" cy="2593975"/>
          </a:xfrm>
        </p:spPr>
        <p:txBody>
          <a:bodyPr/>
          <a:lstStyle/>
          <a:p>
            <a:r>
              <a:rPr lang="en-US" dirty="0" smtClean="0"/>
              <a:t>Not the end, </a:t>
            </a:r>
            <a:br>
              <a:rPr lang="en-US" dirty="0" smtClean="0"/>
            </a:br>
            <a:r>
              <a:rPr lang="en-US" dirty="0" smtClean="0"/>
              <a:t>but the beginning</a:t>
            </a:r>
            <a:endParaRPr lang="en-US" dirty="0"/>
          </a:p>
        </p:txBody>
      </p:sp>
      <p:sp>
        <p:nvSpPr>
          <p:cNvPr id="3" name="Subtitle 2"/>
          <p:cNvSpPr>
            <a:spLocks noGrp="1"/>
          </p:cNvSpPr>
          <p:nvPr>
            <p:ph type="subTitle" idx="1"/>
          </p:nvPr>
        </p:nvSpPr>
        <p:spPr>
          <a:xfrm>
            <a:off x="1828800" y="4648200"/>
            <a:ext cx="5318760" cy="1066800"/>
          </a:xfrm>
        </p:spPr>
        <p:txBody>
          <a:bodyPr>
            <a:noAutofit/>
          </a:bodyPr>
          <a:lstStyle/>
          <a:p>
            <a:pPr algn="ctr"/>
            <a:endParaRPr lang="en-US" b="1" dirty="0" smtClean="0"/>
          </a:p>
        </p:txBody>
      </p:sp>
    </p:spTree>
    <p:extLst>
      <p:ext uri="{BB962C8B-B14F-4D97-AF65-F5344CB8AC3E}">
        <p14:creationId xmlns:p14="http://schemas.microsoft.com/office/powerpoint/2010/main" val="196691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1273"/>
            <a:ext cx="6324600"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SEGREGATION: </a:t>
            </a:r>
          </a:p>
          <a:p>
            <a:r>
              <a:rPr lang="en-US" sz="2400" b="1" dirty="0" smtClean="0">
                <a:latin typeface="Arial" panose="020B0604020202020204" pitchFamily="34" charset="0"/>
                <a:cs typeface="Arial" panose="020B0604020202020204" pitchFamily="34" charset="0"/>
              </a:rPr>
              <a:t>STATISTICALLY SPEAKING…</a:t>
            </a:r>
            <a:endParaRPr lang="en-US" sz="2400" b="1" dirty="0">
              <a:latin typeface="Arial" panose="020B0604020202020204" pitchFamily="34" charset="0"/>
              <a:cs typeface="Arial" panose="020B0604020202020204" pitchFamily="34" charset="0"/>
            </a:endParaRPr>
          </a:p>
        </p:txBody>
      </p:sp>
      <p:sp>
        <p:nvSpPr>
          <p:cNvPr id="3" name="Line 6"/>
          <p:cNvSpPr>
            <a:spLocks noChangeShapeType="1"/>
          </p:cNvSpPr>
          <p:nvPr/>
        </p:nvSpPr>
        <p:spPr bwMode="auto">
          <a:xfrm>
            <a:off x="914400" y="1669197"/>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Content Placeholder 11"/>
          <p:cNvSpPr>
            <a:spLocks noGrp="1"/>
          </p:cNvSpPr>
          <p:nvPr>
            <p:ph sz="half" idx="2"/>
          </p:nvPr>
        </p:nvSpPr>
        <p:spPr>
          <a:xfrm>
            <a:off x="762000" y="4114800"/>
            <a:ext cx="7696200" cy="2380488"/>
          </a:xfrm>
        </p:spPr>
        <p:txBody>
          <a:bodyPr>
            <a:normAutofit/>
          </a:bodyPr>
          <a:lstStyle/>
          <a:p>
            <a:pPr marL="114300" indent="0">
              <a:buNone/>
            </a:pPr>
            <a:r>
              <a:rPr lang="en-US" sz="2200" dirty="0" smtClean="0"/>
              <a:t>“At </a:t>
            </a:r>
            <a:r>
              <a:rPr lang="en-US" sz="2200" dirty="0"/>
              <a:t>the beginning of 1963, nine years after the historic decision, approximately 9 per cent of southern Negro students were attending integrated schools. If this pace were maintained, it would be the year 2054 before integration in southern schools would be a reality.” </a:t>
            </a:r>
            <a:br>
              <a:rPr lang="en-US" sz="2200" dirty="0"/>
            </a:br>
            <a:r>
              <a:rPr lang="en-US" sz="2200" dirty="0"/>
              <a:t>– Martin Luther King</a:t>
            </a:r>
          </a:p>
          <a:p>
            <a:endParaRPr lang="en-US" dirty="0"/>
          </a:p>
        </p:txBody>
      </p:sp>
      <p:sp>
        <p:nvSpPr>
          <p:cNvPr id="13" name="Content Placeholder 12"/>
          <p:cNvSpPr txBox="1">
            <a:spLocks noGrp="1"/>
          </p:cNvSpPr>
          <p:nvPr>
            <p:ph sz="half" idx="1"/>
          </p:nvPr>
        </p:nvSpPr>
        <p:spPr>
          <a:xfrm>
            <a:off x="838200" y="2133600"/>
            <a:ext cx="7162800" cy="1514261"/>
          </a:xfrm>
          <a:prstGeom prst="rect">
            <a:avLst/>
          </a:prstGeom>
          <a:noFill/>
        </p:spPr>
        <p:txBody>
          <a:bodyPr wrap="square" rtlCol="0">
            <a:spAutoFit/>
          </a:bodyPr>
          <a:lstStyle/>
          <a:p>
            <a:pPr marL="0" indent="0">
              <a:buNone/>
            </a:pPr>
            <a:r>
              <a:rPr lang="en-US" sz="2200" dirty="0" smtClean="0"/>
              <a:t>By 1963, “99.6 percent of Negroes in all the school districts of the eleven [Southern] states are still attending all-Negro Schools.”</a:t>
            </a:r>
          </a:p>
          <a:p>
            <a:pPr marL="0" indent="0">
              <a:buNone/>
            </a:pPr>
            <a:r>
              <a:rPr lang="en-US" sz="2200" dirty="0" smtClean="0"/>
              <a:t>– </a:t>
            </a:r>
            <a:r>
              <a:rPr lang="en-US" sz="2200" dirty="0"/>
              <a:t>T</a:t>
            </a:r>
            <a:r>
              <a:rPr lang="en-US" sz="2200" dirty="0" smtClean="0"/>
              <a:t>he Carolina Times </a:t>
            </a:r>
          </a:p>
        </p:txBody>
      </p:sp>
    </p:spTree>
    <p:extLst>
      <p:ext uri="{BB962C8B-B14F-4D97-AF65-F5344CB8AC3E}">
        <p14:creationId xmlns:p14="http://schemas.microsoft.com/office/powerpoint/2010/main" val="3359126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opening of C.E. jordan </a:t>
            </a:r>
            <a:br>
              <a:rPr lang="en-US" dirty="0" smtClean="0"/>
            </a:br>
            <a:r>
              <a:rPr lang="en-US" dirty="0" smtClean="0"/>
              <a:t>high school</a:t>
            </a:r>
            <a:endParaRPr lang="en-US" dirty="0"/>
          </a:p>
        </p:txBody>
      </p:sp>
      <p:sp>
        <p:nvSpPr>
          <p:cNvPr id="3" name="Text Placeholder 2"/>
          <p:cNvSpPr>
            <a:spLocks noGrp="1"/>
          </p:cNvSpPr>
          <p:nvPr>
            <p:ph type="body" idx="1"/>
          </p:nvPr>
        </p:nvSpPr>
        <p:spPr/>
        <p:txBody>
          <a:bodyPr/>
          <a:lstStyle/>
          <a:p>
            <a:r>
              <a:rPr lang="en-US" dirty="0" smtClean="0"/>
              <a:t>“The White Man’s Ice,” 1963-1969</a:t>
            </a:r>
            <a:endParaRPr lang="en-US" dirty="0"/>
          </a:p>
        </p:txBody>
      </p:sp>
      <p:pic>
        <p:nvPicPr>
          <p:cNvPr id="1026" name="Picture 2" descr="C:\Users\brian_mcdonald\Desktop\Jordan History\Talon Yearbook Pictures\1964 The Talon yearbook\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364287"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8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2133600" y="1676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8918" name="Text Box 6"/>
          <p:cNvSpPr txBox="1">
            <a:spLocks noChangeArrowheads="1"/>
          </p:cNvSpPr>
          <p:nvPr/>
        </p:nvSpPr>
        <p:spPr bwMode="auto">
          <a:xfrm>
            <a:off x="2041525" y="1636713"/>
            <a:ext cx="435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8919" name="Text Box 7"/>
          <p:cNvSpPr txBox="1">
            <a:spLocks noChangeArrowheads="1"/>
          </p:cNvSpPr>
          <p:nvPr/>
        </p:nvSpPr>
        <p:spPr bwMode="auto">
          <a:xfrm>
            <a:off x="990600" y="762865"/>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SCHOOL OPENS</a:t>
            </a:r>
          </a:p>
        </p:txBody>
      </p:sp>
      <p:sp>
        <p:nvSpPr>
          <p:cNvPr id="38920" name="Line 8"/>
          <p:cNvSpPr>
            <a:spLocks noChangeShapeType="1"/>
          </p:cNvSpPr>
          <p:nvPr/>
        </p:nvSpPr>
        <p:spPr bwMode="auto">
          <a:xfrm>
            <a:off x="1096962" y="13716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Text Box 10"/>
          <p:cNvSpPr txBox="1">
            <a:spLocks noChangeArrowheads="1"/>
          </p:cNvSpPr>
          <p:nvPr/>
        </p:nvSpPr>
        <p:spPr bwMode="auto">
          <a:xfrm>
            <a:off x="1018309" y="1676400"/>
            <a:ext cx="6553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t>In the same year that a federal court rejects the too gradual desegregation for a “freedom-of-choice” plan, Charles E. Jordan opens in September of 1963 with approximately 500 students.</a:t>
            </a:r>
          </a:p>
        </p:txBody>
      </p:sp>
      <p:pic>
        <p:nvPicPr>
          <p:cNvPr id="8" name="Picture 5" descr="Jordan Football Te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402" y="3429000"/>
            <a:ext cx="5878224" cy="28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78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33400"/>
            <a:ext cx="5149850" cy="419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 Box 6"/>
          <p:cNvSpPr txBox="1">
            <a:spLocks noChangeArrowheads="1"/>
          </p:cNvSpPr>
          <p:nvPr/>
        </p:nvSpPr>
        <p:spPr bwMode="auto">
          <a:xfrm>
            <a:off x="5312064" y="575972"/>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July 3, 1964</a:t>
            </a:r>
          </a:p>
        </p:txBody>
      </p:sp>
      <p:sp>
        <p:nvSpPr>
          <p:cNvPr id="13319" name="Text Box 7"/>
          <p:cNvSpPr txBox="1">
            <a:spLocks noChangeArrowheads="1"/>
          </p:cNvSpPr>
          <p:nvPr/>
        </p:nvSpPr>
        <p:spPr bwMode="auto">
          <a:xfrm>
            <a:off x="555625" y="53340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t>One year after the school opens, and ten years after the Brown decision, only 9 black students attend Jordan High School</a:t>
            </a:r>
          </a:p>
        </p:txBody>
      </p:sp>
    </p:spTree>
    <p:extLst>
      <p:ext uri="{BB962C8B-B14F-4D97-AF65-F5344CB8AC3E}">
        <p14:creationId xmlns:p14="http://schemas.microsoft.com/office/powerpoint/2010/main" val="429449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merger</a:t>
            </a:r>
            <a:endParaRPr lang="en-US" dirty="0"/>
          </a:p>
        </p:txBody>
      </p:sp>
      <p:sp>
        <p:nvSpPr>
          <p:cNvPr id="3" name="Text Placeholder 2"/>
          <p:cNvSpPr>
            <a:spLocks noGrp="1"/>
          </p:cNvSpPr>
          <p:nvPr>
            <p:ph type="body" idx="1"/>
          </p:nvPr>
        </p:nvSpPr>
        <p:spPr/>
        <p:txBody>
          <a:bodyPr/>
          <a:lstStyle/>
          <a:p>
            <a:r>
              <a:rPr lang="en-US" dirty="0" smtClean="0"/>
              <a:t>Transition, Tension, and a Transformation in “a new and strange land,” 1969-1976</a:t>
            </a:r>
            <a:endParaRPr lang="en-US" dirty="0"/>
          </a:p>
        </p:txBody>
      </p:sp>
      <p:pic>
        <p:nvPicPr>
          <p:cNvPr id="4"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914894"/>
            <a:ext cx="5029200" cy="324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99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2133600" y="1676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13318" name="Text Box 6"/>
          <p:cNvSpPr txBox="1">
            <a:spLocks noChangeArrowheads="1"/>
          </p:cNvSpPr>
          <p:nvPr/>
        </p:nvSpPr>
        <p:spPr bwMode="auto">
          <a:xfrm>
            <a:off x="2057400" y="1600200"/>
            <a:ext cx="435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1" name="Rectangle 10"/>
          <p:cNvSpPr>
            <a:spLocks noChangeArrowheads="1"/>
          </p:cNvSpPr>
          <p:nvPr/>
        </p:nvSpPr>
        <p:spPr bwMode="auto">
          <a:xfrm>
            <a:off x="541337" y="861996"/>
            <a:ext cx="7391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smtClean="0"/>
              <a:t>JHS Transformation: “It’s </a:t>
            </a:r>
            <a:r>
              <a:rPr lang="en-US" altLang="en-US" sz="2000" b="1" dirty="0"/>
              <a:t>a requirement that we assimilate. It’s not a requirement that they adjust to </a:t>
            </a:r>
            <a:r>
              <a:rPr lang="en-US" altLang="en-US" sz="2000" b="1" dirty="0" smtClean="0"/>
              <a:t>us”</a:t>
            </a:r>
            <a:endParaRPr lang="en-US" altLang="en-US" sz="2000" b="1" dirty="0"/>
          </a:p>
        </p:txBody>
      </p:sp>
      <p:sp>
        <p:nvSpPr>
          <p:cNvPr id="13322" name="Text Box 11"/>
          <p:cNvSpPr txBox="1">
            <a:spLocks noChangeArrowheads="1"/>
          </p:cNvSpPr>
          <p:nvPr/>
        </p:nvSpPr>
        <p:spPr bwMode="auto">
          <a:xfrm>
            <a:off x="685800" y="1859756"/>
            <a:ext cx="7467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50000"/>
              </a:spcBef>
              <a:buFont typeface="Wingdings" panose="05000000000000000000" pitchFamily="2" charset="2"/>
              <a:buChar char="q"/>
            </a:pPr>
            <a:r>
              <a:rPr lang="en-US" altLang="en-US" sz="2000" dirty="0" smtClean="0"/>
              <a:t>1969 – Homecoming Court Challenged      </a:t>
            </a:r>
          </a:p>
          <a:p>
            <a:pPr marL="342900" indent="-342900" eaLnBrk="1" hangingPunct="1">
              <a:spcBef>
                <a:spcPct val="50000"/>
              </a:spcBef>
              <a:buFont typeface="Wingdings" panose="05000000000000000000" pitchFamily="2" charset="2"/>
              <a:buChar char="q"/>
            </a:pPr>
            <a:r>
              <a:rPr lang="en-US" altLang="en-US" sz="2000" dirty="0" smtClean="0"/>
              <a:t>1970 – Teacher stabbed in hallway</a:t>
            </a:r>
          </a:p>
          <a:p>
            <a:pPr marL="342900" indent="-342900" eaLnBrk="1" hangingPunct="1">
              <a:spcBef>
                <a:spcPct val="50000"/>
              </a:spcBef>
              <a:buFont typeface="Wingdings" panose="05000000000000000000" pitchFamily="2" charset="2"/>
              <a:buChar char="q"/>
            </a:pPr>
            <a:r>
              <a:rPr lang="en-US" altLang="en-US" sz="2000" dirty="0" smtClean="0"/>
              <a:t>1972 </a:t>
            </a:r>
            <a:r>
              <a:rPr lang="en-US" altLang="en-US" sz="2000" dirty="0"/>
              <a:t>– Jordan Cheerleaders Attacked</a:t>
            </a:r>
          </a:p>
          <a:p>
            <a:pPr marL="342900" indent="-342900" eaLnBrk="1" hangingPunct="1">
              <a:spcBef>
                <a:spcPct val="50000"/>
              </a:spcBef>
              <a:buFont typeface="Wingdings" panose="05000000000000000000" pitchFamily="2" charset="2"/>
              <a:buChar char="q"/>
            </a:pPr>
            <a:r>
              <a:rPr lang="en-US" altLang="en-US" sz="2000" dirty="0"/>
              <a:t>1973 – Basketball Game Played in empty gym</a:t>
            </a:r>
          </a:p>
          <a:p>
            <a:pPr marL="342900" indent="-342900" eaLnBrk="1" hangingPunct="1">
              <a:spcBef>
                <a:spcPct val="50000"/>
              </a:spcBef>
              <a:buFont typeface="Wingdings" panose="05000000000000000000" pitchFamily="2" charset="2"/>
              <a:buChar char="q"/>
            </a:pPr>
            <a:r>
              <a:rPr lang="en-US" altLang="en-US" sz="2000" dirty="0"/>
              <a:t>1974 – African Dance Group </a:t>
            </a:r>
            <a:r>
              <a:rPr lang="en-US" altLang="en-US" sz="2000" dirty="0" smtClean="0"/>
              <a:t>Demonstration,</a:t>
            </a:r>
            <a:br>
              <a:rPr lang="en-US" altLang="en-US" sz="2000" dirty="0" smtClean="0"/>
            </a:br>
            <a:r>
              <a:rPr lang="en-US" altLang="en-US" sz="2000" dirty="0" smtClean="0"/>
              <a:t>            Black Humanities course created </a:t>
            </a:r>
            <a:br>
              <a:rPr lang="en-US" altLang="en-US" sz="2000" dirty="0" smtClean="0"/>
            </a:br>
            <a:r>
              <a:rPr lang="en-US" altLang="en-US" sz="2000" dirty="0" smtClean="0"/>
              <a:t>            OSIBA organized,</a:t>
            </a:r>
            <a:br>
              <a:rPr lang="en-US" altLang="en-US" sz="2000" dirty="0" smtClean="0"/>
            </a:br>
            <a:r>
              <a:rPr lang="en-US" altLang="en-US" sz="2000" dirty="0" smtClean="0"/>
              <a:t>            Charles Guess arrives at Jordan</a:t>
            </a:r>
          </a:p>
          <a:p>
            <a:pPr marL="342900" indent="-342900" eaLnBrk="1" hangingPunct="1">
              <a:spcBef>
                <a:spcPct val="50000"/>
              </a:spcBef>
              <a:buFont typeface="Wingdings" panose="05000000000000000000" pitchFamily="2" charset="2"/>
              <a:buChar char="q"/>
            </a:pPr>
            <a:r>
              <a:rPr lang="en-US" altLang="en-US" sz="2000" dirty="0" smtClean="0"/>
              <a:t>1975 </a:t>
            </a:r>
            <a:r>
              <a:rPr lang="en-US" altLang="en-US" sz="2000" dirty="0"/>
              <a:t>– Courtyard/Smoking Area Demonstration</a:t>
            </a:r>
          </a:p>
          <a:p>
            <a:pPr marL="342900" indent="-342900" eaLnBrk="1" hangingPunct="1">
              <a:spcBef>
                <a:spcPct val="50000"/>
              </a:spcBef>
              <a:buFont typeface="Wingdings" panose="05000000000000000000" pitchFamily="2" charset="2"/>
              <a:buChar char="q"/>
            </a:pPr>
            <a:r>
              <a:rPr lang="en-US" altLang="en-US" sz="2000" dirty="0"/>
              <a:t>1976 – </a:t>
            </a:r>
            <a:r>
              <a:rPr lang="en-US" altLang="en-US" sz="2000" dirty="0" smtClean="0"/>
              <a:t>Front </a:t>
            </a:r>
            <a:r>
              <a:rPr lang="en-US" altLang="en-US" sz="2000" dirty="0"/>
              <a:t>Lobby Sit-In</a:t>
            </a:r>
          </a:p>
        </p:txBody>
      </p:sp>
    </p:spTree>
    <p:extLst>
      <p:ext uri="{BB962C8B-B14F-4D97-AF65-F5344CB8AC3E}">
        <p14:creationId xmlns:p14="http://schemas.microsoft.com/office/powerpoint/2010/main" val="1388246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but separate</a:t>
            </a:r>
            <a:br>
              <a:rPr lang="en-US" dirty="0" smtClean="0"/>
            </a:br>
            <a:endParaRPr lang="en-US" dirty="0"/>
          </a:p>
        </p:txBody>
      </p:sp>
      <p:sp>
        <p:nvSpPr>
          <p:cNvPr id="3" name="Text Placeholder 2"/>
          <p:cNvSpPr>
            <a:spLocks noGrp="1"/>
          </p:cNvSpPr>
          <p:nvPr>
            <p:ph type="body" idx="1"/>
          </p:nvPr>
        </p:nvSpPr>
        <p:spPr/>
        <p:txBody>
          <a:bodyPr/>
          <a:lstStyle/>
          <a:p>
            <a:r>
              <a:rPr lang="en-US" dirty="0" smtClean="0"/>
              <a:t>Conclusions and Observations: The Second Merger and the Emergence of “Two Schools,” Jordan Since 1988</a:t>
            </a:r>
            <a:endParaRPr lang="en-US" dirty="0"/>
          </a:p>
        </p:txBody>
      </p:sp>
      <p:pic>
        <p:nvPicPr>
          <p:cNvPr id="1026" name="Picture 2" descr="C:\Users\brian_mcdonald\Desktop\Jordan History\Talon Yearbook Pictures\1988 The Tal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257800" cy="304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07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p:cNvSpPr>
            <a:spLocks noChangeShapeType="1"/>
          </p:cNvSpPr>
          <p:nvPr/>
        </p:nvSpPr>
        <p:spPr bwMode="auto">
          <a:xfrm>
            <a:off x="914400" y="1669197"/>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p:cNvSpPr txBox="1"/>
          <p:nvPr/>
        </p:nvSpPr>
        <p:spPr>
          <a:xfrm>
            <a:off x="893618" y="1207532"/>
            <a:ext cx="60198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CONCLUSIONS &amp; OBSERVATIONS</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879763" y="1981200"/>
            <a:ext cx="6934200" cy="4154984"/>
          </a:xfrm>
          <a:prstGeom prst="rect">
            <a:avLst/>
          </a:prstGeom>
          <a:noFill/>
        </p:spPr>
        <p:txBody>
          <a:bodyPr wrap="square" rtlCol="0">
            <a:spAutoFit/>
          </a:bodyPr>
          <a:lstStyle/>
          <a:p>
            <a:pPr marL="285750" indent="-285750">
              <a:buFont typeface="Wingdings" panose="05000000000000000000" pitchFamily="2" charset="2"/>
              <a:buChar char="q"/>
            </a:pPr>
            <a:r>
              <a:rPr lang="en-US" sz="2200" dirty="0" smtClean="0"/>
              <a:t>The “North Carolina Way” allowed for a complicated response to federal integration orders</a:t>
            </a:r>
          </a:p>
          <a:p>
            <a:endParaRPr lang="en-US" sz="2200" dirty="0" smtClean="0"/>
          </a:p>
          <a:p>
            <a:pPr marL="285750" indent="-285750">
              <a:buFont typeface="Wingdings" panose="05000000000000000000" pitchFamily="2" charset="2"/>
              <a:buChar char="q"/>
            </a:pPr>
            <a:r>
              <a:rPr lang="en-US" sz="2200" dirty="0" smtClean="0"/>
              <a:t>Not the hotbed of racial conflict like other parts of the American South, but faced a significant transformation</a:t>
            </a:r>
          </a:p>
          <a:p>
            <a:endParaRPr lang="en-US" sz="2200" dirty="0" smtClean="0"/>
          </a:p>
          <a:p>
            <a:pPr marL="285750" indent="-285750">
              <a:buFont typeface="Wingdings" panose="05000000000000000000" pitchFamily="2" charset="2"/>
              <a:buChar char="q"/>
            </a:pPr>
            <a:r>
              <a:rPr lang="en-US" sz="2200" dirty="0" smtClean="0"/>
              <a:t>Faced another transformation when Durham City Schools and Durham County Schools merge in 1992</a:t>
            </a:r>
          </a:p>
          <a:p>
            <a:endParaRPr lang="en-US" sz="2200" dirty="0" smtClean="0"/>
          </a:p>
          <a:p>
            <a:pPr marL="285750" indent="-285750">
              <a:buFont typeface="Wingdings" panose="05000000000000000000" pitchFamily="2" charset="2"/>
              <a:buChar char="q"/>
            </a:pPr>
            <a:r>
              <a:rPr lang="en-US" sz="2200" dirty="0" smtClean="0"/>
              <a:t>Guarded coexistence among students, self-segregation within our community, and “two schools” in one</a:t>
            </a:r>
          </a:p>
          <a:p>
            <a:pPr marL="285750" indent="-285750">
              <a:buFont typeface="Wingdings" panose="05000000000000000000" pitchFamily="2" charset="2"/>
              <a:buChar char="q"/>
            </a:pPr>
            <a:endParaRPr lang="en-US" sz="2200" dirty="0"/>
          </a:p>
        </p:txBody>
      </p:sp>
    </p:spTree>
    <p:extLst>
      <p:ext uri="{BB962C8B-B14F-4D97-AF65-F5344CB8AC3E}">
        <p14:creationId xmlns:p14="http://schemas.microsoft.com/office/powerpoint/2010/main" val="286752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from the past</a:t>
            </a:r>
            <a:endParaRPr lang="en-US" dirty="0"/>
          </a:p>
        </p:txBody>
      </p:sp>
      <p:sp>
        <p:nvSpPr>
          <p:cNvPr id="5" name="Text Placeholder 4"/>
          <p:cNvSpPr>
            <a:spLocks noGrp="1"/>
          </p:cNvSpPr>
          <p:nvPr>
            <p:ph type="body" idx="1"/>
          </p:nvPr>
        </p:nvSpPr>
        <p:spPr/>
        <p:txBody>
          <a:bodyPr/>
          <a:lstStyle/>
          <a:p>
            <a:r>
              <a:rPr lang="en-US" dirty="0" smtClean="0"/>
              <a:t>Historical Lessons and Present Day Implications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1"/>
            <a:ext cx="4630426" cy="30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59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z="5000" b="1" dirty="0" smtClean="0">
                <a:latin typeface="Garamond" panose="02020404030301010803" pitchFamily="18" charset="0"/>
              </a:rPr>
              <a:t>60 years ago…</a:t>
            </a:r>
            <a:endParaRPr lang="en-US" sz="5000" b="1" dirty="0">
              <a:latin typeface="Garamond" panose="02020404030301010803"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24029"/>
            <a:ext cx="3048000" cy="228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00201"/>
            <a:ext cx="3581400" cy="291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02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a:t>
            </a:r>
            <a:r>
              <a:rPr lang="en-US" dirty="0" err="1" smtClean="0"/>
              <a:t>topeka</a:t>
            </a:r>
            <a:r>
              <a:rPr lang="en-US" dirty="0" smtClean="0"/>
              <a:t> to </a:t>
            </a:r>
            <a:r>
              <a:rPr lang="en-US" dirty="0" err="1" smtClean="0"/>
              <a:t>durham</a:t>
            </a:r>
            <a:endParaRPr lang="en-US" dirty="0"/>
          </a:p>
        </p:txBody>
      </p:sp>
      <p:sp>
        <p:nvSpPr>
          <p:cNvPr id="5" name="Text Placeholder 4"/>
          <p:cNvSpPr>
            <a:spLocks noGrp="1"/>
          </p:cNvSpPr>
          <p:nvPr>
            <p:ph type="body" idx="1"/>
          </p:nvPr>
        </p:nvSpPr>
        <p:spPr/>
        <p:txBody>
          <a:bodyPr/>
          <a:lstStyle/>
          <a:p>
            <a:r>
              <a:rPr lang="en-US" dirty="0" smtClean="0"/>
              <a:t>The Brown Decision, Change Deferred, and a “Separate, But Equal” Approach, 1954-1963</a:t>
            </a:r>
            <a:endParaRPr lang="en-US" dirty="0"/>
          </a:p>
        </p:txBody>
      </p:sp>
      <p:pic>
        <p:nvPicPr>
          <p:cNvPr id="2050" name="Picture 2" descr="https://encrypted-tbn1.gstatic.com/images?q=tbn:ANd9GcSva0ELZyHjlQ89ys4iO-srmLf4PUDWhHxsT8RGgqfB-C8HkgsSB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029200" cy="26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4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50 years ago…</a:t>
            </a:r>
            <a:endParaRPr lang="en-US" sz="5000" b="1" dirty="0">
              <a:latin typeface="Garamond" panose="02020404030301010803"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429000" cy="256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17168"/>
            <a:ext cx="36861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57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40 years </a:t>
            </a:r>
            <a:r>
              <a:rPr lang="en-US" sz="5000" b="1" dirty="0">
                <a:latin typeface="Garamond" panose="02020404030301010803" pitchFamily="18" charset="0"/>
              </a:rPr>
              <a:t>a</a:t>
            </a:r>
            <a:r>
              <a:rPr lang="en-US" sz="5000" b="1" dirty="0" smtClean="0">
                <a:latin typeface="Garamond" panose="02020404030301010803" pitchFamily="18" charset="0"/>
              </a:rPr>
              <a:t>go…</a:t>
            </a:r>
            <a:endParaRPr lang="en-US" sz="5000" b="1" dirty="0">
              <a:latin typeface="Garamond" panose="02020404030301010803"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31" y="1586023"/>
            <a:ext cx="3365253" cy="225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60" y="3839165"/>
            <a:ext cx="3365253"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92748" y="2895600"/>
            <a:ext cx="2727251" cy="1200329"/>
          </a:xfrm>
          <a:prstGeom prst="rect">
            <a:avLst/>
          </a:prstGeom>
          <a:noFill/>
        </p:spPr>
        <p:txBody>
          <a:bodyPr wrap="square" rtlCol="0">
            <a:spAutoFit/>
          </a:bodyPr>
          <a:lstStyle/>
          <a:p>
            <a:pPr algn="ctr"/>
            <a:r>
              <a:rPr lang="en-US" sz="7200" b="1" dirty="0" smtClean="0">
                <a:solidFill>
                  <a:schemeClr val="accent1">
                    <a:lumMod val="60000"/>
                    <a:lumOff val="40000"/>
                  </a:schemeClr>
                </a:solidFill>
              </a:rPr>
              <a:t>45.1%</a:t>
            </a:r>
            <a:endParaRPr lang="en-US" sz="7200" b="1" dirty="0">
              <a:solidFill>
                <a:schemeClr val="accent1">
                  <a:lumMod val="60000"/>
                  <a:lumOff val="40000"/>
                </a:schemeClr>
              </a:solidFill>
            </a:endParaRPr>
          </a:p>
        </p:txBody>
      </p:sp>
    </p:spTree>
    <p:extLst>
      <p:ext uri="{BB962C8B-B14F-4D97-AF65-F5344CB8AC3E}">
        <p14:creationId xmlns:p14="http://schemas.microsoft.com/office/powerpoint/2010/main" val="247063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30 years </a:t>
            </a:r>
            <a:r>
              <a:rPr lang="en-US" sz="5000" b="1" dirty="0">
                <a:latin typeface="Garamond" panose="02020404030301010803" pitchFamily="18" charset="0"/>
              </a:rPr>
              <a:t>a</a:t>
            </a:r>
            <a:r>
              <a:rPr lang="en-US" sz="5000" b="1" dirty="0" smtClean="0">
                <a:latin typeface="Garamond" panose="02020404030301010803" pitchFamily="18" charset="0"/>
              </a:rPr>
              <a:t>go…</a:t>
            </a:r>
            <a:endParaRPr lang="en-US" sz="5000" b="1" dirty="0">
              <a:latin typeface="Garamond" panose="020204040303010108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463210" cy="246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96" y="3200400"/>
            <a:ext cx="3602519" cy="249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05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20 years ago…</a:t>
            </a:r>
            <a:endParaRPr lang="en-US" sz="5000" b="1" dirty="0">
              <a:latin typeface="Garamond" panose="02020404030301010803"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41532"/>
            <a:ext cx="3691269" cy="250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527" y="3316442"/>
            <a:ext cx="1394673" cy="172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00" y="3330649"/>
            <a:ext cx="1398735" cy="171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300" y="1425649"/>
            <a:ext cx="1429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425649"/>
            <a:ext cx="1371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05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10 years ago…</a:t>
            </a:r>
            <a:endParaRPr lang="en-US" sz="5000" b="1" dirty="0">
              <a:latin typeface="Garamond" panose="020204040303010108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590800" cy="332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905000"/>
            <a:ext cx="3476083" cy="222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110600"/>
            <a:ext cx="3476083" cy="229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76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5000" b="1" dirty="0" smtClean="0">
                <a:latin typeface="Garamond" panose="02020404030301010803" pitchFamily="18" charset="0"/>
              </a:rPr>
              <a:t>Today…</a:t>
            </a:r>
            <a:endParaRPr lang="en-US" sz="5000" b="1" dirty="0">
              <a:latin typeface="Garamond" panose="02020404030301010803"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31" y="3842191"/>
            <a:ext cx="40821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936" y="1295400"/>
            <a:ext cx="4489535" cy="254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47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7620000" cy="1143000"/>
          </a:xfrm>
        </p:spPr>
        <p:txBody>
          <a:bodyPr/>
          <a:lstStyle/>
          <a:p>
            <a:pPr algn="ctr"/>
            <a:r>
              <a:rPr lang="en-US" b="1" dirty="0" smtClean="0"/>
              <a:t>Tomorrow?</a:t>
            </a:r>
            <a:endParaRPr lang="en-US" b="1" dirty="0"/>
          </a:p>
        </p:txBody>
      </p:sp>
    </p:spTree>
    <p:extLst>
      <p:ext uri="{BB962C8B-B14F-4D97-AF65-F5344CB8AC3E}">
        <p14:creationId xmlns:p14="http://schemas.microsoft.com/office/powerpoint/2010/main" val="359425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990600" y="990600"/>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smtClean="0"/>
              <a:t>FROM TOPEKA TO DURHAM</a:t>
            </a:r>
            <a:endParaRPr lang="en-US" altLang="en-US" sz="3200" dirty="0"/>
          </a:p>
        </p:txBody>
      </p:sp>
      <p:sp>
        <p:nvSpPr>
          <p:cNvPr id="30727" name="Text Box 7"/>
          <p:cNvSpPr txBox="1">
            <a:spLocks noChangeArrowheads="1"/>
          </p:cNvSpPr>
          <p:nvPr/>
        </p:nvSpPr>
        <p:spPr bwMode="auto">
          <a:xfrm>
            <a:off x="1060450" y="2057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dirty="0">
                <a:effectLst>
                  <a:outerShdw blurRad="38100" dist="38100" dir="2700000" algn="tl">
                    <a:srgbClr val="C0C0C0"/>
                  </a:outerShdw>
                </a:effectLst>
              </a:rPr>
              <a:t>NATIONAL PERSPECTIVE</a:t>
            </a:r>
          </a:p>
        </p:txBody>
      </p:sp>
      <p:sp>
        <p:nvSpPr>
          <p:cNvPr id="30731" name="Text Box 11"/>
          <p:cNvSpPr txBox="1">
            <a:spLocks noChangeArrowheads="1"/>
          </p:cNvSpPr>
          <p:nvPr/>
        </p:nvSpPr>
        <p:spPr bwMode="auto">
          <a:xfrm>
            <a:off x="1905000" y="36576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a:p>
        </p:txBody>
      </p:sp>
      <p:pic>
        <p:nvPicPr>
          <p:cNvPr id="30734" name="Picture 14" descr="topeka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2125374"/>
            <a:ext cx="2799610" cy="3797877"/>
          </a:xfrm>
          <a:prstGeom prst="rect">
            <a:avLst/>
          </a:prstGeom>
          <a:noFill/>
          <a:extLst>
            <a:ext uri="{909E8E84-426E-40DD-AFC4-6F175D3DCCD1}">
              <a14:hiddenFill xmlns:a14="http://schemas.microsoft.com/office/drawing/2010/main">
                <a:solidFill>
                  <a:srgbClr val="FFFFFF"/>
                </a:solidFill>
              </a14:hiddenFill>
            </a:ext>
          </a:extLst>
        </p:spPr>
      </p:pic>
      <p:sp>
        <p:nvSpPr>
          <p:cNvPr id="30735" name="Text Box 15"/>
          <p:cNvSpPr txBox="1">
            <a:spLocks noChangeArrowheads="1"/>
          </p:cNvSpPr>
          <p:nvPr/>
        </p:nvSpPr>
        <p:spPr bwMode="auto">
          <a:xfrm>
            <a:off x="1095086" y="2660073"/>
            <a:ext cx="35814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We conclude that </a:t>
            </a:r>
            <a:r>
              <a:rPr lang="en-US" altLang="en-US" sz="2000" b="1" dirty="0"/>
              <a:t>in the field of public education the doctrine of “separate but equal” has no place</a:t>
            </a:r>
            <a:r>
              <a:rPr lang="en-US" altLang="en-US" sz="2000" dirty="0"/>
              <a:t>.  Separate education facilities are inherently unequal. Therefore, we hold the plaintiffs…. deprived of the equal protection of the laws guaranteed by the Fourteenth Amendment.</a:t>
            </a:r>
          </a:p>
          <a:p>
            <a:pPr>
              <a:spcBef>
                <a:spcPct val="50000"/>
              </a:spcBef>
            </a:pPr>
            <a:endParaRPr lang="en-US" altLang="en-US" dirty="0"/>
          </a:p>
        </p:txBody>
      </p:sp>
      <p:sp>
        <p:nvSpPr>
          <p:cNvPr id="8" name="Line 10"/>
          <p:cNvSpPr>
            <a:spLocks noChangeShapeType="1"/>
          </p:cNvSpPr>
          <p:nvPr/>
        </p:nvSpPr>
        <p:spPr bwMode="auto">
          <a:xfrm>
            <a:off x="1143000" y="16002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5087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2209800" y="17526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2534" name="Text Box 6"/>
          <p:cNvSpPr txBox="1">
            <a:spLocks noChangeArrowheads="1"/>
          </p:cNvSpPr>
          <p:nvPr/>
        </p:nvSpPr>
        <p:spPr bwMode="auto">
          <a:xfrm>
            <a:off x="1143000" y="2119313"/>
            <a:ext cx="6248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smtClean="0"/>
              <a:t>Durham </a:t>
            </a:r>
            <a:r>
              <a:rPr lang="en-US" altLang="en-US" sz="2200" dirty="0"/>
              <a:t>School Board member Ruth Dailey noted, shortly after the Brown decision, that Durham would certainly respond, but would not “rush out and do everything the next week in terms of compliance.”</a:t>
            </a:r>
          </a:p>
          <a:p>
            <a:pPr>
              <a:spcBef>
                <a:spcPct val="50000"/>
              </a:spcBef>
              <a:buFontTx/>
              <a:buChar char="•"/>
            </a:pPr>
            <a:endParaRPr lang="en-US" altLang="en-US" sz="2200" dirty="0" smtClean="0"/>
          </a:p>
          <a:p>
            <a:pPr>
              <a:spcBef>
                <a:spcPct val="50000"/>
              </a:spcBef>
            </a:pPr>
            <a:endParaRPr lang="en-US" altLang="en-US" sz="2200" dirty="0"/>
          </a:p>
        </p:txBody>
      </p:sp>
      <p:sp>
        <p:nvSpPr>
          <p:cNvPr id="22535" name="Text Box 7"/>
          <p:cNvSpPr txBox="1">
            <a:spLocks noChangeArrowheads="1"/>
          </p:cNvSpPr>
          <p:nvPr/>
        </p:nvSpPr>
        <p:spPr bwMode="auto">
          <a:xfrm>
            <a:off x="1066800" y="928687"/>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THE REACTION IN DURHAM</a:t>
            </a:r>
          </a:p>
        </p:txBody>
      </p:sp>
      <p:sp>
        <p:nvSpPr>
          <p:cNvPr id="6" name="Line 10"/>
          <p:cNvSpPr>
            <a:spLocks noChangeShapeType="1"/>
          </p:cNvSpPr>
          <p:nvPr/>
        </p:nvSpPr>
        <p:spPr bwMode="auto">
          <a:xfrm>
            <a:off x="1143000" y="16002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2966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685800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6"/>
          <p:cNvSpPr txBox="1">
            <a:spLocks noChangeArrowheads="1"/>
          </p:cNvSpPr>
          <p:nvPr/>
        </p:nvSpPr>
        <p:spPr bwMode="auto">
          <a:xfrm>
            <a:off x="1905000" y="57912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Tuesday – August 13, 1957</a:t>
            </a:r>
          </a:p>
        </p:txBody>
      </p:sp>
    </p:spTree>
    <p:extLst>
      <p:ext uri="{BB962C8B-B14F-4D97-AF65-F5344CB8AC3E}">
        <p14:creationId xmlns:p14="http://schemas.microsoft.com/office/powerpoint/2010/main" val="228932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1676400" y="2819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750" name="Text Box 6"/>
          <p:cNvSpPr txBox="1">
            <a:spLocks noChangeArrowheads="1"/>
          </p:cNvSpPr>
          <p:nvPr/>
        </p:nvSpPr>
        <p:spPr bwMode="auto">
          <a:xfrm>
            <a:off x="1905000" y="13716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754" name="Text Box 10"/>
          <p:cNvSpPr txBox="1">
            <a:spLocks noChangeArrowheads="1"/>
          </p:cNvSpPr>
          <p:nvPr/>
        </p:nvSpPr>
        <p:spPr bwMode="auto">
          <a:xfrm>
            <a:off x="935182" y="2057400"/>
            <a:ext cx="6477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t>Pupil Assignment Law (1957) – Also known as the Pearsall Plan, “each local school board was given the authority to review and decide, each on its individual merits other than race, applications for reassignment in the public schools.”</a:t>
            </a:r>
          </a:p>
          <a:p>
            <a:pPr>
              <a:spcBef>
                <a:spcPct val="50000"/>
              </a:spcBef>
            </a:pPr>
            <a:endParaRPr lang="en-US" altLang="en-US" sz="2200" dirty="0"/>
          </a:p>
          <a:p>
            <a:pPr>
              <a:spcBef>
                <a:spcPct val="50000"/>
              </a:spcBef>
            </a:pPr>
            <a:r>
              <a:rPr lang="en-US" altLang="en-US" sz="2200" dirty="0"/>
              <a:t>Schools would remain segregated, unless challenged.</a:t>
            </a:r>
          </a:p>
        </p:txBody>
      </p:sp>
      <p:sp>
        <p:nvSpPr>
          <p:cNvPr id="31755" name="Text Box 11"/>
          <p:cNvSpPr txBox="1">
            <a:spLocks noChangeArrowheads="1"/>
          </p:cNvSpPr>
          <p:nvPr/>
        </p:nvSpPr>
        <p:spPr bwMode="auto">
          <a:xfrm>
            <a:off x="852055" y="1112043"/>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THE REACTION IN NORTH CAROLINA</a:t>
            </a:r>
          </a:p>
        </p:txBody>
      </p:sp>
      <p:sp>
        <p:nvSpPr>
          <p:cNvPr id="31756" name="Line 12"/>
          <p:cNvSpPr>
            <a:spLocks noChangeShapeType="1"/>
          </p:cNvSpPr>
          <p:nvPr/>
        </p:nvSpPr>
        <p:spPr bwMode="auto">
          <a:xfrm>
            <a:off x="921327" y="1738313"/>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9514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762000" y="8382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t>WHAT HAPPENS BETWEEN 1957 &amp; 1963?</a:t>
            </a:r>
          </a:p>
        </p:txBody>
      </p:sp>
      <p:sp>
        <p:nvSpPr>
          <p:cNvPr id="9222" name="Line 6"/>
          <p:cNvSpPr>
            <a:spLocks noChangeShapeType="1"/>
          </p:cNvSpPr>
          <p:nvPr/>
        </p:nvSpPr>
        <p:spPr bwMode="auto">
          <a:xfrm>
            <a:off x="914400" y="14478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7"/>
          <p:cNvSpPr txBox="1">
            <a:spLocks noChangeArrowheads="1"/>
          </p:cNvSpPr>
          <p:nvPr/>
        </p:nvSpPr>
        <p:spPr bwMode="auto">
          <a:xfrm>
            <a:off x="495300" y="1838613"/>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a:t>“3</a:t>
            </a:r>
            <a:r>
              <a:rPr lang="en-US" altLang="en-US" sz="2000" baseline="30000"/>
              <a:t>rd</a:t>
            </a:r>
            <a:r>
              <a:rPr lang="en-US" altLang="en-US" sz="2000"/>
              <a:t> Negro Student at Durham High School”  --Sept. 18, 1959</a:t>
            </a:r>
          </a:p>
        </p:txBody>
      </p:sp>
      <p:sp>
        <p:nvSpPr>
          <p:cNvPr id="9224" name="Text Box 8"/>
          <p:cNvSpPr txBox="1">
            <a:spLocks noChangeArrowheads="1"/>
          </p:cNvSpPr>
          <p:nvPr/>
        </p:nvSpPr>
        <p:spPr bwMode="auto">
          <a:xfrm>
            <a:off x="76200" y="2552839"/>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“City School Board Refuses Further School Integration” </a:t>
            </a:r>
            <a:r>
              <a:rPr lang="en-US" altLang="en-US" sz="2000" dirty="0" smtClean="0"/>
              <a:t/>
            </a:r>
            <a:br>
              <a:rPr lang="en-US" altLang="en-US" sz="2000" dirty="0" smtClean="0"/>
            </a:br>
            <a:r>
              <a:rPr lang="en-US" altLang="en-US" sz="2000" dirty="0" smtClean="0"/>
              <a:t>–Sept .22, 1959</a:t>
            </a:r>
            <a:endParaRPr lang="en-US" altLang="en-US" sz="2000" dirty="0"/>
          </a:p>
        </p:txBody>
      </p:sp>
      <p:sp>
        <p:nvSpPr>
          <p:cNvPr id="9225" name="Text Box 9"/>
          <p:cNvSpPr txBox="1">
            <a:spLocks noChangeArrowheads="1"/>
          </p:cNvSpPr>
          <p:nvPr/>
        </p:nvSpPr>
        <p:spPr bwMode="auto">
          <a:xfrm>
            <a:off x="419100" y="3459162"/>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“200 Negroes File for White School”  --Aug. 21, 1960</a:t>
            </a:r>
          </a:p>
        </p:txBody>
      </p:sp>
      <p:sp>
        <p:nvSpPr>
          <p:cNvPr id="9226" name="Text Box 10"/>
          <p:cNvSpPr txBox="1">
            <a:spLocks noChangeArrowheads="1"/>
          </p:cNvSpPr>
          <p:nvPr/>
        </p:nvSpPr>
        <p:spPr bwMode="auto">
          <a:xfrm>
            <a:off x="609600" y="4018684"/>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“7 Mere Negroes in White Schools”  --Sept. 5, 1960</a:t>
            </a:r>
          </a:p>
        </p:txBody>
      </p:sp>
      <p:sp>
        <p:nvSpPr>
          <p:cNvPr id="9227" name="Text Box 11"/>
          <p:cNvSpPr txBox="1">
            <a:spLocks noChangeArrowheads="1"/>
          </p:cNvSpPr>
          <p:nvPr/>
        </p:nvSpPr>
        <p:spPr bwMode="auto">
          <a:xfrm>
            <a:off x="419100" y="4622944"/>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“135 Negroes Seek Change in Schools”  --June 14, 1961</a:t>
            </a:r>
          </a:p>
        </p:txBody>
      </p:sp>
      <p:sp>
        <p:nvSpPr>
          <p:cNvPr id="9228" name="Text Box 12"/>
          <p:cNvSpPr txBox="1">
            <a:spLocks noChangeArrowheads="1"/>
          </p:cNvSpPr>
          <p:nvPr/>
        </p:nvSpPr>
        <p:spPr bwMode="auto">
          <a:xfrm>
            <a:off x="685800" y="5243224"/>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“Few Negroes Seen in White Schools</a:t>
            </a:r>
            <a:r>
              <a:rPr lang="en-US" altLang="en-US" sz="2000" dirty="0" smtClean="0"/>
              <a:t>” --</a:t>
            </a:r>
            <a:r>
              <a:rPr lang="en-US" altLang="en-US" sz="2000" dirty="0"/>
              <a:t>July 14, </a:t>
            </a:r>
            <a:r>
              <a:rPr lang="en-US" altLang="en-US" sz="2000" dirty="0" smtClean="0"/>
              <a:t>1962</a:t>
            </a:r>
            <a:endParaRPr lang="en-US" altLang="en-US" sz="2000" dirty="0"/>
          </a:p>
        </p:txBody>
      </p:sp>
    </p:spTree>
    <p:extLst>
      <p:ext uri="{BB962C8B-B14F-4D97-AF65-F5344CB8AC3E}">
        <p14:creationId xmlns:p14="http://schemas.microsoft.com/office/powerpoint/2010/main" val="406543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762000" y="609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t>WHAT HAPPENS BETWEEN 1957 &amp; 1963?</a:t>
            </a:r>
          </a:p>
        </p:txBody>
      </p:sp>
      <p:sp>
        <p:nvSpPr>
          <p:cNvPr id="10246" name="Line 6"/>
          <p:cNvSpPr>
            <a:spLocks noChangeShapeType="1"/>
          </p:cNvSpPr>
          <p:nvPr/>
        </p:nvSpPr>
        <p:spPr bwMode="auto">
          <a:xfrm>
            <a:off x="858982" y="129540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Text Box 7"/>
          <p:cNvSpPr txBox="1">
            <a:spLocks noChangeArrowheads="1"/>
          </p:cNvSpPr>
          <p:nvPr/>
        </p:nvSpPr>
        <p:spPr bwMode="auto">
          <a:xfrm>
            <a:off x="658091" y="3094037"/>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“City School Integration Plan Given”-- Aug. 20, 1963</a:t>
            </a:r>
          </a:p>
        </p:txBody>
      </p:sp>
      <p:sp>
        <p:nvSpPr>
          <p:cNvPr id="10248" name="Text Box 9"/>
          <p:cNvSpPr txBox="1">
            <a:spLocks noChangeArrowheads="1"/>
          </p:cNvSpPr>
          <p:nvPr/>
        </p:nvSpPr>
        <p:spPr bwMode="auto">
          <a:xfrm>
            <a:off x="626918" y="3733800"/>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“60 Negroes Reassigned to Predominantly White Schools” </a:t>
            </a:r>
            <a:r>
              <a:rPr lang="en-US" altLang="en-US" sz="2000" dirty="0" smtClean="0"/>
              <a:t/>
            </a:r>
            <a:br>
              <a:rPr lang="en-US" altLang="en-US" sz="2000" dirty="0" smtClean="0"/>
            </a:br>
            <a:r>
              <a:rPr lang="en-US" altLang="en-US" sz="2000" dirty="0" smtClean="0"/>
              <a:t>--May 31, 1963</a:t>
            </a:r>
            <a:endParaRPr lang="en-US" altLang="en-US" sz="2000" dirty="0"/>
          </a:p>
        </p:txBody>
      </p:sp>
      <p:sp>
        <p:nvSpPr>
          <p:cNvPr id="10249" name="Text Box 10"/>
          <p:cNvSpPr txBox="1">
            <a:spLocks noChangeArrowheads="1"/>
          </p:cNvSpPr>
          <p:nvPr/>
        </p:nvSpPr>
        <p:spPr bwMode="auto">
          <a:xfrm>
            <a:off x="505691" y="470203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“Negroes Defy Sanford Plea to Cease Demonstrations”-- 6.26.63</a:t>
            </a:r>
          </a:p>
        </p:txBody>
      </p:sp>
      <p:sp>
        <p:nvSpPr>
          <p:cNvPr id="10250" name="Text Box 11"/>
          <p:cNvSpPr txBox="1">
            <a:spLocks noChangeArrowheads="1"/>
          </p:cNvSpPr>
          <p:nvPr/>
        </p:nvSpPr>
        <p:spPr bwMode="auto">
          <a:xfrm>
            <a:off x="581891" y="5456237"/>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“Freedom of Choice” given to parents -- Aug. 20, 1963</a:t>
            </a:r>
          </a:p>
        </p:txBody>
      </p:sp>
      <p:sp>
        <p:nvSpPr>
          <p:cNvPr id="10251" name="Text Box 12"/>
          <p:cNvSpPr txBox="1">
            <a:spLocks noChangeArrowheads="1"/>
          </p:cNvSpPr>
          <p:nvPr/>
        </p:nvSpPr>
        <p:spPr bwMode="auto">
          <a:xfrm>
            <a:off x="810491" y="2362199"/>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“42 Negroes Enrolled in White Schools” -- Sept. 6, 1962</a:t>
            </a:r>
          </a:p>
        </p:txBody>
      </p:sp>
      <p:sp>
        <p:nvSpPr>
          <p:cNvPr id="10252" name="Text Box 13"/>
          <p:cNvSpPr txBox="1">
            <a:spLocks noChangeArrowheads="1"/>
          </p:cNvSpPr>
          <p:nvPr/>
        </p:nvSpPr>
        <p:spPr bwMode="auto">
          <a:xfrm>
            <a:off x="734291" y="1607127"/>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dirty="0"/>
              <a:t>“20 Negroes Seen in White Schools” -- July 17, 1962</a:t>
            </a:r>
          </a:p>
        </p:txBody>
      </p:sp>
    </p:spTree>
    <p:extLst>
      <p:ext uri="{BB962C8B-B14F-4D97-AF65-F5344CB8AC3E}">
        <p14:creationId xmlns:p14="http://schemas.microsoft.com/office/powerpoint/2010/main" val="371544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914400"/>
            <a:ext cx="6553200"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RESISTANCE and RESPONSE: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The “North Carolina Way”</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865909" y="1841242"/>
            <a:ext cx="6539345" cy="4708981"/>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smtClean="0"/>
              <a:t>Pupil Assignment Act/Pearsall Plan</a:t>
            </a:r>
            <a:r>
              <a:rPr lang="en-US" sz="2000" dirty="0" smtClean="0"/>
              <a:t>: Control of public education turned over to local school districts</a:t>
            </a:r>
          </a:p>
          <a:p>
            <a:endParaRPr lang="en-US" sz="2000" dirty="0" smtClean="0"/>
          </a:p>
          <a:p>
            <a:pPr marL="285750" indent="-285750">
              <a:buFont typeface="Wingdings" panose="05000000000000000000" pitchFamily="2" charset="2"/>
              <a:buChar char="q"/>
            </a:pPr>
            <a:r>
              <a:rPr lang="en-US" sz="2000" b="1" dirty="0"/>
              <a:t>Transfer </a:t>
            </a:r>
            <a:r>
              <a:rPr lang="en-US" sz="2000" b="1" dirty="0" smtClean="0"/>
              <a:t>Requests/Denied</a:t>
            </a:r>
            <a:r>
              <a:rPr lang="en-US" sz="2000" dirty="0" smtClean="0"/>
              <a:t>: A vs. C</a:t>
            </a:r>
          </a:p>
          <a:p>
            <a:endParaRPr lang="en-US" sz="2000" dirty="0"/>
          </a:p>
          <a:p>
            <a:pPr marL="285750" indent="-285750">
              <a:buFont typeface="Wingdings" panose="05000000000000000000" pitchFamily="2" charset="2"/>
              <a:buChar char="q"/>
            </a:pPr>
            <a:r>
              <a:rPr lang="en-US" sz="2000" b="1" dirty="0" smtClean="0"/>
              <a:t>Freedom of Choice</a:t>
            </a:r>
            <a:r>
              <a:rPr lang="en-US" sz="2000" dirty="0" smtClean="0"/>
              <a:t>: Policy vs. Practice</a:t>
            </a:r>
          </a:p>
          <a:p>
            <a:endParaRPr lang="en-US" sz="2000" dirty="0" smtClean="0"/>
          </a:p>
          <a:p>
            <a:pPr marL="285750" indent="-285750">
              <a:buFont typeface="Wingdings" panose="05000000000000000000" pitchFamily="2" charset="2"/>
              <a:buChar char="q"/>
            </a:pPr>
            <a:r>
              <a:rPr lang="en-US" sz="2000" b="1" dirty="0" smtClean="0"/>
              <a:t>Tokenism</a:t>
            </a:r>
            <a:r>
              <a:rPr lang="en-US" sz="2000" dirty="0"/>
              <a:t>: </a:t>
            </a:r>
            <a:r>
              <a:rPr lang="en-US" sz="2000" dirty="0" smtClean="0"/>
              <a:t>In 1966 </a:t>
            </a:r>
            <a:r>
              <a:rPr lang="en-US" sz="2000" dirty="0"/>
              <a:t>only 6 percent of its black children were actually attending schools with whites</a:t>
            </a:r>
            <a:endParaRPr lang="en-US" sz="2000" dirty="0" smtClean="0"/>
          </a:p>
          <a:p>
            <a:endParaRPr lang="en-US" sz="2000" dirty="0" smtClean="0"/>
          </a:p>
          <a:p>
            <a:pPr marL="285750" indent="-285750">
              <a:buFont typeface="Wingdings" panose="05000000000000000000" pitchFamily="2" charset="2"/>
              <a:buChar char="q"/>
            </a:pPr>
            <a:r>
              <a:rPr lang="en-US" sz="2000" b="1" dirty="0" smtClean="0"/>
              <a:t>(Not so) Passive Resistance</a:t>
            </a:r>
            <a:r>
              <a:rPr lang="en-US" sz="2000" dirty="0" smtClean="0"/>
              <a:t>: “Fail every negro student”</a:t>
            </a:r>
          </a:p>
          <a:p>
            <a:endParaRPr lang="en-US" sz="2000" dirty="0" smtClean="0"/>
          </a:p>
          <a:p>
            <a:pPr marL="285750" indent="-285750">
              <a:buFont typeface="Wingdings" panose="05000000000000000000" pitchFamily="2" charset="2"/>
              <a:buChar char="q"/>
            </a:pPr>
            <a:r>
              <a:rPr lang="en-US" sz="2000" b="1" dirty="0" smtClean="0"/>
              <a:t>State Government Opposition</a:t>
            </a:r>
            <a:r>
              <a:rPr lang="en-US" sz="2000" dirty="0" smtClean="0"/>
              <a:t>:</a:t>
            </a:r>
            <a:r>
              <a:rPr lang="en-US" sz="2000" b="1" dirty="0" smtClean="0"/>
              <a:t> </a:t>
            </a:r>
            <a:r>
              <a:rPr lang="en-US" sz="2000" dirty="0" smtClean="0"/>
              <a:t>“Resist the highest court…defy the Constitution”</a:t>
            </a:r>
          </a:p>
          <a:p>
            <a:pPr marL="285750" indent="-285750">
              <a:buFont typeface="Wingdings" panose="05000000000000000000" pitchFamily="2" charset="2"/>
              <a:buChar char="q"/>
            </a:pPr>
            <a:endParaRPr lang="en-US" sz="2000" dirty="0"/>
          </a:p>
        </p:txBody>
      </p:sp>
      <p:sp>
        <p:nvSpPr>
          <p:cNvPr id="6" name="Line 6"/>
          <p:cNvSpPr>
            <a:spLocks noChangeShapeType="1"/>
          </p:cNvSpPr>
          <p:nvPr/>
        </p:nvSpPr>
        <p:spPr bwMode="auto">
          <a:xfrm>
            <a:off x="858982" y="1738470"/>
            <a:ext cx="601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85868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1620</TotalTime>
  <Words>787</Words>
  <Application>Microsoft Office PowerPoint</Application>
  <PresentationFormat>On-screen Show (4:3)</PresentationFormat>
  <Paragraphs>82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Not the end,  but the beginning</vt:lpstr>
      <vt:lpstr>From topeka to durham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opening of C.E. jordan  high school</vt:lpstr>
      <vt:lpstr>PowerPoint Presentation</vt:lpstr>
      <vt:lpstr>PowerPoint Presentation</vt:lpstr>
      <vt:lpstr>The first merger</vt:lpstr>
      <vt:lpstr>PowerPoint Presentation</vt:lpstr>
      <vt:lpstr>Equal but separate </vt:lpstr>
      <vt:lpstr>PowerPoint Presentation</vt:lpstr>
      <vt:lpstr>Learning from the past</vt:lpstr>
      <vt:lpstr>60 years ago…</vt:lpstr>
      <vt:lpstr>50 years ago…</vt:lpstr>
      <vt:lpstr>40 years ago…</vt:lpstr>
      <vt:lpstr>30 years ago…</vt:lpstr>
      <vt:lpstr>20 years ago…</vt:lpstr>
      <vt:lpstr>10 years ago…</vt:lpstr>
      <vt:lpstr>Today…</vt:lpstr>
      <vt:lpstr>Tomorrow?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the end, but the Beginning</dc:title>
  <dc:creator>Brian McDonald</dc:creator>
  <cp:lastModifiedBy>Brian McDonald</cp:lastModifiedBy>
  <cp:revision>41</cp:revision>
  <dcterms:created xsi:type="dcterms:W3CDTF">2014-01-26T19:53:17Z</dcterms:created>
  <dcterms:modified xsi:type="dcterms:W3CDTF">2018-07-15T19:58:09Z</dcterms:modified>
</cp:coreProperties>
</file>