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83" r:id="rId6"/>
    <p:sldId id="286" r:id="rId7"/>
    <p:sldId id="284" r:id="rId8"/>
    <p:sldId id="287" r:id="rId9"/>
    <p:sldId id="282" r:id="rId10"/>
    <p:sldId id="285" r:id="rId11"/>
    <p:sldId id="289" r:id="rId12"/>
    <p:sldId id="290" r:id="rId13"/>
    <p:sldId id="288" r:id="rId14"/>
    <p:sldId id="291" r:id="rId15"/>
    <p:sldId id="292" r:id="rId16"/>
  </p:sldIdLst>
  <p:sldSz cx="12188825" cy="6858000"/>
  <p:notesSz cx="68580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>
        <p:scale>
          <a:sx n="60" d="100"/>
          <a:sy n="60" d="100"/>
        </p:scale>
        <p:origin x="912" y="2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4/17/2019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4/17/2019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PPhXsQqc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y.com/academy/lesson/parts-of-an-argument-claims-counterclaims-reasons-and-evidenc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QdrcTWTgx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the Argumentative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Government and Politics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an argument that explains why the Bill of Rights needed to be added to the U.S. Constitution. In your essay you must do the following:</a:t>
            </a:r>
          </a:p>
          <a:p>
            <a:pPr lvl="1"/>
            <a:r>
              <a:rPr lang="en-US" dirty="0" smtClean="0"/>
              <a:t>Articulate a defensible claim or thesis clearly stating your position</a:t>
            </a:r>
          </a:p>
          <a:p>
            <a:pPr lvl="1"/>
            <a:r>
              <a:rPr lang="en-US" dirty="0" smtClean="0"/>
              <a:t>Support your claim with at least TWO pieces of accurate and relevant information: At least one of piece of information must be from one of the following foundational documents: (a) Declaration of Independence or (b) Brutus No. 1</a:t>
            </a:r>
          </a:p>
          <a:p>
            <a:pPr lvl="1"/>
            <a:r>
              <a:rPr lang="en-US" dirty="0" smtClean="0"/>
              <a:t>Use a second piece of evidence from the other document in the list above or from your study of the nation’s constitutional foundation.</a:t>
            </a:r>
          </a:p>
          <a:p>
            <a:pPr lvl="1"/>
            <a:r>
              <a:rPr lang="en-US" dirty="0" smtClean="0"/>
              <a:t>Use reasoning to organize and analyze evidence, explaining its significance to justify your claim or thesis.</a:t>
            </a:r>
          </a:p>
          <a:p>
            <a:pPr lvl="1"/>
            <a:r>
              <a:rPr lang="en-US" dirty="0" smtClean="0"/>
              <a:t>Address opposing or alterative perspectives through refutation, concession, and rebuttal.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Video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234903" cy="104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Watch the following videos, take notes on key ideas, and write down questions that you have as you are watching:</a:t>
            </a:r>
            <a:br>
              <a:rPr lang="en-US" dirty="0" smtClean="0"/>
            </a:b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941674"/>
            <a:ext cx="46863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309" y="2971800"/>
            <a:ext cx="41823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Argumentation Essay Medium </a:t>
            </a:r>
            <a:r>
              <a:rPr lang="en-US" sz="2200" dirty="0" smtClean="0">
                <a:hlinkClick r:id="rId3"/>
              </a:rPr>
              <a:t>Video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Parts of an Argument: Claims, Counterclaims, Reasons and Evidence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38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following on your exit ticket for today:</a:t>
            </a:r>
            <a:br>
              <a:rPr lang="en-US" dirty="0" smtClean="0"/>
            </a:br>
            <a:endParaRPr lang="en-US" dirty="0" smtClean="0"/>
          </a:p>
          <a:p>
            <a:pPr marL="883845" lvl="1" indent="-457200">
              <a:buFont typeface="+mj-lt"/>
              <a:buAutoNum type="arabicPeriod"/>
            </a:pPr>
            <a:r>
              <a:rPr lang="en-US" dirty="0" smtClean="0"/>
              <a:t>Summarize three key points of writing the argumentative essay</a:t>
            </a:r>
            <a:br>
              <a:rPr lang="en-US" dirty="0" smtClean="0"/>
            </a:br>
            <a:endParaRPr lang="en-US" dirty="0" smtClean="0"/>
          </a:p>
          <a:p>
            <a:pPr marL="883845" lvl="1" indent="-457200">
              <a:buFont typeface="+mj-lt"/>
              <a:buAutoNum type="arabicPeriod"/>
            </a:pPr>
            <a:r>
              <a:rPr lang="en-US" dirty="0" smtClean="0"/>
              <a:t>Write down AT LEAST TWO questions that you still have about writing the argumentative essay</a:t>
            </a:r>
            <a:br>
              <a:rPr lang="en-US" dirty="0" smtClean="0"/>
            </a:br>
            <a:endParaRPr lang="en-US" dirty="0" smtClean="0"/>
          </a:p>
          <a:p>
            <a:pPr marL="883845" lvl="1" indent="-457200">
              <a:buFont typeface="+mj-lt"/>
              <a:buAutoNum type="arabicPeriod"/>
            </a:pPr>
            <a:r>
              <a:rPr lang="en-US" dirty="0" smtClean="0"/>
              <a:t>Be prepared to discuss your takeaways and questions at the beginning of class tomorrow. This conversation will begin our review for the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Consider the following prompt: </a:t>
            </a:r>
            <a:endParaRPr lang="en-US" dirty="0" smtClean="0"/>
          </a:p>
          <a:p>
            <a:pPr lvl="1"/>
            <a:r>
              <a:rPr lang="en-US" sz="2400" dirty="0" smtClean="0"/>
              <a:t>Develop an argument that explains whether term limits for members of Congress would be beneficial or harmful.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600" dirty="0" smtClean="0"/>
              <a:t>Individually, brainstorm your answer to the above prompt, considering the following required documents:</a:t>
            </a:r>
          </a:p>
          <a:p>
            <a:pPr lvl="1"/>
            <a:r>
              <a:rPr lang="en-US" sz="2400" dirty="0" smtClean="0"/>
              <a:t>Federalist No. 51</a:t>
            </a:r>
          </a:p>
          <a:p>
            <a:pPr lvl="1"/>
            <a:r>
              <a:rPr lang="en-US" sz="2400" dirty="0" smtClean="0"/>
              <a:t>The Constitution</a:t>
            </a:r>
          </a:p>
          <a:p>
            <a:pPr marL="426645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5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r>
              <a:rPr lang="en-US" dirty="0" smtClean="0"/>
              <a:t>Full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295400"/>
            <a:ext cx="10515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Develop an </a:t>
            </a:r>
            <a:r>
              <a:rPr lang="en-US" b="1" dirty="0" smtClean="0">
                <a:latin typeface="Garamond" panose="02020404030301010803" pitchFamily="18" charset="0"/>
              </a:rPr>
              <a:t>argument</a:t>
            </a:r>
            <a:r>
              <a:rPr lang="en-US" dirty="0" smtClean="0">
                <a:latin typeface="Garamond" panose="02020404030301010803" pitchFamily="18" charset="0"/>
              </a:rPr>
              <a:t> that explains whether term limits for members of Congress would be beneficial or harmful.  In your essay, you must: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Articulate a defensible </a:t>
            </a:r>
            <a:r>
              <a:rPr lang="en-US" b="1" dirty="0" smtClean="0">
                <a:latin typeface="Garamond" panose="02020404030301010803" pitchFamily="18" charset="0"/>
              </a:rPr>
              <a:t>claim</a:t>
            </a:r>
            <a:r>
              <a:rPr lang="en-US" dirty="0" smtClean="0">
                <a:latin typeface="Garamond" panose="02020404030301010803" pitchFamily="18" charset="0"/>
              </a:rPr>
              <a:t> or </a:t>
            </a:r>
            <a:r>
              <a:rPr lang="en-US" b="1" dirty="0" smtClean="0">
                <a:latin typeface="Garamond" panose="02020404030301010803" pitchFamily="18" charset="0"/>
              </a:rPr>
              <a:t>thesis</a:t>
            </a:r>
            <a:r>
              <a:rPr lang="en-US" dirty="0" smtClean="0">
                <a:latin typeface="Garamond" panose="02020404030301010803" pitchFamily="18" charset="0"/>
              </a:rPr>
              <a:t> that responds to the prompt and establishes a </a:t>
            </a:r>
            <a:r>
              <a:rPr lang="en-US" b="1" dirty="0" smtClean="0">
                <a:latin typeface="Garamond" panose="02020404030301010803" pitchFamily="18" charset="0"/>
              </a:rPr>
              <a:t>line of reasoning.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Support your claim with at least TWO pieces of accurate and relevant information: At least ONE piece of </a:t>
            </a:r>
            <a:r>
              <a:rPr lang="en-US" b="1" dirty="0" smtClean="0">
                <a:latin typeface="Garamond" panose="02020404030301010803" pitchFamily="18" charset="0"/>
              </a:rPr>
              <a:t>evidence</a:t>
            </a:r>
            <a:r>
              <a:rPr lang="en-US" dirty="0" smtClean="0">
                <a:latin typeface="Garamond" panose="02020404030301010803" pitchFamily="18" charset="0"/>
              </a:rPr>
              <a:t> must be from one of the following foundational documents</a:t>
            </a:r>
            <a:r>
              <a:rPr lang="en-US" dirty="0" smtClean="0">
                <a:latin typeface="Garamond" panose="02020404030301010803" pitchFamily="18" charset="0"/>
              </a:rPr>
              <a:t>: Federalist 51 and the United States Constitution.</a:t>
            </a:r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Use </a:t>
            </a:r>
            <a:r>
              <a:rPr lang="en-US" dirty="0" smtClean="0">
                <a:latin typeface="Garamond" panose="02020404030301010803" pitchFamily="18" charset="0"/>
              </a:rPr>
              <a:t>a second piece of evidence from a document from the list above or from your study of Congress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Use reasoning to explain why your evidence supports your claim/thesis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Respond to an opposing or alternative perspective using </a:t>
            </a:r>
            <a:r>
              <a:rPr lang="en-US" b="1" dirty="0" smtClean="0">
                <a:latin typeface="Garamond" panose="02020404030301010803" pitchFamily="18" charset="0"/>
              </a:rPr>
              <a:t>refutation, concession or rebuttal</a:t>
            </a:r>
          </a:p>
        </p:txBody>
      </p:sp>
    </p:spTree>
    <p:extLst>
      <p:ext uri="{BB962C8B-B14F-4D97-AF65-F5344CB8AC3E}">
        <p14:creationId xmlns:p14="http://schemas.microsoft.com/office/powerpoint/2010/main" val="275140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r>
              <a:rPr lang="en-US" dirty="0" smtClean="0"/>
              <a:t>Key Terms*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470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Thesis – a claim or position on an issue or topic put forward and supported by evidence</a:t>
            </a:r>
          </a:p>
          <a:p>
            <a:pPr lvl="1"/>
            <a:r>
              <a:rPr lang="en-US" sz="1800" dirty="0" smtClean="0"/>
              <a:t>Claim – a statement made about an issue that asserts a perspective</a:t>
            </a:r>
          </a:p>
          <a:p>
            <a:r>
              <a:rPr lang="en-US" sz="2000" dirty="0" smtClean="0"/>
              <a:t>Evidence – information (data, quotations, excerpts) used as proof to support a claim or thesis</a:t>
            </a:r>
          </a:p>
          <a:p>
            <a:r>
              <a:rPr lang="en-US" sz="2000" dirty="0" smtClean="0"/>
              <a:t>Line of reasoning – arrangement of claims and evidence that leads to a conclusion</a:t>
            </a:r>
          </a:p>
          <a:p>
            <a:r>
              <a:rPr lang="en-US" sz="2000" dirty="0" smtClean="0"/>
              <a:t>Refutation – disproving an opposing perspective by providing counterclaims or counterevidence</a:t>
            </a:r>
          </a:p>
          <a:p>
            <a:r>
              <a:rPr lang="en-US" sz="2000" dirty="0" smtClean="0"/>
              <a:t>Rebuttal – contradicting an opposing perspective by providing alternate, more convincing evidence</a:t>
            </a:r>
          </a:p>
          <a:p>
            <a:r>
              <a:rPr lang="en-US" sz="2000" dirty="0" smtClean="0"/>
              <a:t>Perspective – a point of view conveyed through an argument.</a:t>
            </a:r>
          </a:p>
          <a:p>
            <a:pPr marL="0" indent="0" algn="r">
              <a:buNone/>
            </a:pPr>
            <a:r>
              <a:rPr lang="en-US" sz="1100" dirty="0" smtClean="0"/>
              <a:t>*Source: AP Seminar Course and Exam Description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17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r>
              <a:rPr lang="en-US" dirty="0" smtClean="0"/>
              <a:t>Full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295400"/>
            <a:ext cx="10515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Develop an </a:t>
            </a:r>
            <a:r>
              <a:rPr lang="en-US" b="1" dirty="0" smtClean="0">
                <a:latin typeface="Garamond" panose="02020404030301010803" pitchFamily="18" charset="0"/>
              </a:rPr>
              <a:t>argument</a:t>
            </a:r>
            <a:r>
              <a:rPr lang="en-US" dirty="0" smtClean="0">
                <a:latin typeface="Garamond" panose="02020404030301010803" pitchFamily="18" charset="0"/>
              </a:rPr>
              <a:t> that explains whether term limits for members of Congress would be beneficial or harmful.  In your essay, you must: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Articulate a defensible </a:t>
            </a:r>
            <a:r>
              <a:rPr lang="en-US" b="1" dirty="0" smtClean="0">
                <a:latin typeface="Garamond" panose="02020404030301010803" pitchFamily="18" charset="0"/>
              </a:rPr>
              <a:t>claim</a:t>
            </a:r>
            <a:r>
              <a:rPr lang="en-US" dirty="0" smtClean="0">
                <a:latin typeface="Garamond" panose="02020404030301010803" pitchFamily="18" charset="0"/>
              </a:rPr>
              <a:t> or </a:t>
            </a:r>
            <a:r>
              <a:rPr lang="en-US" b="1" dirty="0" smtClean="0">
                <a:latin typeface="Garamond" panose="02020404030301010803" pitchFamily="18" charset="0"/>
              </a:rPr>
              <a:t>thesis</a:t>
            </a:r>
            <a:r>
              <a:rPr lang="en-US" dirty="0" smtClean="0">
                <a:latin typeface="Garamond" panose="02020404030301010803" pitchFamily="18" charset="0"/>
              </a:rPr>
              <a:t> that responds to the prompt and establishes a </a:t>
            </a:r>
            <a:r>
              <a:rPr lang="en-US" b="1" dirty="0" smtClean="0">
                <a:latin typeface="Garamond" panose="02020404030301010803" pitchFamily="18" charset="0"/>
              </a:rPr>
              <a:t>line of reasoning.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Support your claim with at least TWO pieces of accurate and relevant information: At least ONE piece of </a:t>
            </a:r>
            <a:r>
              <a:rPr lang="en-US" b="1" dirty="0" smtClean="0">
                <a:latin typeface="Garamond" panose="02020404030301010803" pitchFamily="18" charset="0"/>
              </a:rPr>
              <a:t>evidence</a:t>
            </a:r>
            <a:r>
              <a:rPr lang="en-US" dirty="0" smtClean="0">
                <a:latin typeface="Garamond" panose="02020404030301010803" pitchFamily="18" charset="0"/>
              </a:rPr>
              <a:t> must be from one of the following foundational documents</a:t>
            </a:r>
            <a:r>
              <a:rPr lang="en-US" dirty="0" smtClean="0">
                <a:latin typeface="Garamond" panose="02020404030301010803" pitchFamily="18" charset="0"/>
              </a:rPr>
              <a:t>: Federalist 51 and the United States Constitution.</a:t>
            </a:r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Use </a:t>
            </a:r>
            <a:r>
              <a:rPr lang="en-US" dirty="0" smtClean="0">
                <a:latin typeface="Garamond" panose="02020404030301010803" pitchFamily="18" charset="0"/>
              </a:rPr>
              <a:t>a second piece of evidence from a document from the list above or from your study of Congress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Use reasoning to explain why your evidence supports your claim/thesis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Respond to an opposing or alternative perspective using </a:t>
            </a:r>
            <a:r>
              <a:rPr lang="en-US" b="1" dirty="0" smtClean="0">
                <a:latin typeface="Garamond" panose="02020404030301010803" pitchFamily="18" charset="0"/>
              </a:rPr>
              <a:t>refutation, concession or rebuttal</a:t>
            </a:r>
          </a:p>
        </p:txBody>
      </p:sp>
    </p:spTree>
    <p:extLst>
      <p:ext uri="{BB962C8B-B14F-4D97-AF65-F5344CB8AC3E}">
        <p14:creationId xmlns:p14="http://schemas.microsoft.com/office/powerpoint/2010/main" val="116032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2"/>
              </a:rPr>
              <a:t>How to Conquer the FRQ Argument Essay for AP </a:t>
            </a:r>
            <a:r>
              <a:rPr lang="en-US" dirty="0" smtClean="0">
                <a:hlinkClick r:id="rId2"/>
              </a:rPr>
              <a:t>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200" dirty="0" smtClean="0"/>
              <a:t>During the Video: </a:t>
            </a:r>
            <a:r>
              <a:rPr lang="en-US" sz="2200" dirty="0"/>
              <a:t>T</a:t>
            </a:r>
            <a:r>
              <a:rPr lang="en-US" sz="2200" dirty="0" smtClean="0"/>
              <a:t>ake notes on both the PROCESS and the ANSWER to the question.</a:t>
            </a:r>
            <a:br>
              <a:rPr lang="en-US" sz="2200" dirty="0" smtClean="0"/>
            </a:br>
            <a:endParaRPr lang="en-US" sz="2200" dirty="0" smtClean="0"/>
          </a:p>
          <a:p>
            <a:pPr lvl="1"/>
            <a:r>
              <a:rPr lang="en-US" sz="2200" dirty="0" smtClean="0"/>
              <a:t>After the Video: </a:t>
            </a:r>
            <a:r>
              <a:rPr lang="en-US" sz="2200" dirty="0" smtClean="0"/>
              <a:t>Compare the answer with the answer you and your partner came up with to the FULL prompt</a:t>
            </a:r>
          </a:p>
        </p:txBody>
      </p:sp>
    </p:spTree>
    <p:extLst>
      <p:ext uri="{BB962C8B-B14F-4D97-AF65-F5344CB8AC3E}">
        <p14:creationId xmlns:p14="http://schemas.microsoft.com/office/powerpoint/2010/main" val="31664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66800"/>
          </a:xfrm>
        </p:spPr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371600"/>
            <a:ext cx="7567903" cy="5029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Garamond" panose="02020404030301010803" pitchFamily="18" charset="0"/>
              </a:rPr>
              <a:t>A good response should: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Articulate a defensible claim or thesis that responds to the question and establishes a line of reasoning (0-1 point)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Describe one piece of evidence that is accurately linked to the topic of the question (the first of 3 points); use one piece of specific and relevant evidence to support the argument (the second of 3 points); use two pieces of specific and relevant evidence to support the argument (the third of 3 points)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Explain how or why the evidence supports the claim or thesis (0-1 point)</a:t>
            </a:r>
          </a:p>
          <a:p>
            <a:pPr lvl="1"/>
            <a:r>
              <a:rPr lang="en-US" sz="2200" dirty="0" smtClean="0">
                <a:latin typeface="Garamond" panose="02020404030301010803" pitchFamily="18" charset="0"/>
              </a:rPr>
              <a:t>Respond to an opposing or alternate perspective using refutation, concession, or rebuttal that is consistent with the argument (0-1 point)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1524000"/>
            <a:ext cx="2914650" cy="42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-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– </a:t>
            </a:r>
          </a:p>
          <a:p>
            <a:pPr lvl="1"/>
            <a:r>
              <a:rPr lang="en-US" dirty="0" smtClean="0"/>
              <a:t>Not a fact, such as “The Constitution has a Bill or Rights”</a:t>
            </a:r>
          </a:p>
          <a:p>
            <a:pPr lvl="1"/>
            <a:r>
              <a:rPr lang="en-US" dirty="0" smtClean="0"/>
              <a:t>Debatable point, something about which people may disagree</a:t>
            </a:r>
          </a:p>
          <a:p>
            <a:pPr lvl="1"/>
            <a:r>
              <a:rPr lang="en-US" dirty="0" smtClean="0"/>
              <a:t>Example: “The federal government, state governments, and private companies should work together to provide healthcare.”</a:t>
            </a:r>
          </a:p>
          <a:p>
            <a:pPr lvl="1"/>
            <a:endParaRPr lang="en-US" dirty="0"/>
          </a:p>
          <a:p>
            <a:r>
              <a:rPr lang="en-US" dirty="0" smtClean="0"/>
              <a:t>Refuting claims – </a:t>
            </a:r>
          </a:p>
          <a:p>
            <a:pPr lvl="1"/>
            <a:r>
              <a:rPr lang="en-US" dirty="0" smtClean="0"/>
              <a:t>“I don’t agree with you” is not effective</a:t>
            </a:r>
          </a:p>
          <a:p>
            <a:pPr lvl="1"/>
            <a:r>
              <a:rPr lang="en-US" dirty="0" smtClean="0"/>
              <a:t>Offer evidence and other reasoning to show WHY your position is stronger</a:t>
            </a:r>
          </a:p>
          <a:p>
            <a:pPr lvl="1"/>
            <a:r>
              <a:rPr lang="en-US" dirty="0" smtClean="0"/>
              <a:t>Concede another viewpoint but emphasize WHY your position is stronger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7339303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If you can explain how evidence relates to a claim, it is likely relevant</a:t>
            </a:r>
          </a:p>
          <a:p>
            <a:pPr lvl="1"/>
            <a:r>
              <a:rPr lang="en-US" dirty="0" smtClean="0"/>
              <a:t>Facts alone do not demonstrate evidence: you have to EXPLAIN how it connects</a:t>
            </a:r>
          </a:p>
          <a:p>
            <a:pPr lvl="1"/>
            <a:r>
              <a:rPr lang="en-US" dirty="0" smtClean="0"/>
              <a:t>Consider a line of reasoning (connecting claims and evidence)</a:t>
            </a:r>
          </a:p>
          <a:p>
            <a:pPr lvl="1"/>
            <a:r>
              <a:rPr lang="en-US" dirty="0" smtClean="0"/>
              <a:t>Sources of evidence – textbook readings, supplemental work, class discussions, and documents (you MUST use at least ONE document)</a:t>
            </a:r>
          </a:p>
          <a:p>
            <a:pPr lvl="1"/>
            <a:r>
              <a:rPr lang="en-US" dirty="0" smtClean="0"/>
              <a:t>Remember, good evidence strengthens your argument!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2" y="17018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4064000"/>
            <a:ext cx="2362200" cy="15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873beb7-5857-4685-be1f-d57550cc96cc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487</TotalTime>
  <Words>881</Words>
  <Application>Microsoft Office PowerPoint</Application>
  <PresentationFormat>Custom</PresentationFormat>
  <Paragraphs>74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Books 16x9</vt:lpstr>
      <vt:lpstr>Writing the Argumentative Essay</vt:lpstr>
      <vt:lpstr>Warm-Up</vt:lpstr>
      <vt:lpstr>Full Prompt</vt:lpstr>
      <vt:lpstr>Key Terms*</vt:lpstr>
      <vt:lpstr>Full Prompt</vt:lpstr>
      <vt:lpstr>Summary and Response</vt:lpstr>
      <vt:lpstr>Rubric</vt:lpstr>
      <vt:lpstr>Key Points - Claims</vt:lpstr>
      <vt:lpstr>Key Points - Evidence</vt:lpstr>
      <vt:lpstr>Review: Sample #2</vt:lpstr>
      <vt:lpstr>Review: Video Summary</vt:lpstr>
      <vt:lpstr>Exit Ticket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the Argumentative Essay</dc:title>
  <dc:creator>Brian McDonald</dc:creator>
  <cp:lastModifiedBy>Brian McDonald</cp:lastModifiedBy>
  <cp:revision>13</cp:revision>
  <cp:lastPrinted>2019-04-17T19:49:40Z</cp:lastPrinted>
  <dcterms:created xsi:type="dcterms:W3CDTF">2019-04-10T18:39:48Z</dcterms:created>
  <dcterms:modified xsi:type="dcterms:W3CDTF">2019-04-17T22:09:46Z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