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301" r:id="rId9"/>
    <p:sldId id="302" r:id="rId10"/>
    <p:sldId id="303" r:id="rId11"/>
    <p:sldId id="304" r:id="rId12"/>
    <p:sldId id="273" r:id="rId13"/>
    <p:sldId id="264" r:id="rId14"/>
    <p:sldId id="265" r:id="rId15"/>
    <p:sldId id="315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00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66" r:id="rId38"/>
    <p:sldId id="285" r:id="rId39"/>
    <p:sldId id="286" r:id="rId40"/>
    <p:sldId id="287" r:id="rId41"/>
    <p:sldId id="272" r:id="rId42"/>
    <p:sldId id="27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2FD909-7AC8-4E49-92BE-0BFC6C96D9C4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0A84CA-3E90-4269-9FC3-8323E5E391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733800"/>
            <a:ext cx="3313355" cy="170216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Personal Financial Literacy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10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493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Working Part-Time?</a:t>
            </a:r>
          </a:p>
        </p:txBody>
      </p:sp>
      <p:sp>
        <p:nvSpPr>
          <p:cNvPr id="15367" name="Text Placeholder 3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124200" cy="639763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YES</a:t>
            </a:r>
          </a:p>
        </p:txBody>
      </p:sp>
      <p:sp>
        <p:nvSpPr>
          <p:cNvPr id="15368" name="Content Placeholder 4"/>
          <p:cNvSpPr>
            <a:spLocks noGrp="1"/>
          </p:cNvSpPr>
          <p:nvPr>
            <p:ph sz="half" idx="2"/>
          </p:nvPr>
        </p:nvSpPr>
        <p:spPr>
          <a:xfrm>
            <a:off x="1066800" y="2209800"/>
            <a:ext cx="3125788" cy="3951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Ability to earn extra income to support family or save for later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Allows a young person to learn/gain: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Money management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Time management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Hard/soft skills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Sense of challenge &amp; accomplishment</a:t>
            </a:r>
          </a:p>
          <a:p>
            <a:pPr lvl="1" eaLnBrk="1" hangingPunct="1"/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5369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53000" y="1524000"/>
            <a:ext cx="3048000" cy="5334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NO</a:t>
            </a:r>
          </a:p>
        </p:txBody>
      </p:sp>
      <p:sp>
        <p:nvSpPr>
          <p:cNvPr id="15370" name="Content Placeholder 6"/>
          <p:cNvSpPr>
            <a:spLocks noGrp="1"/>
          </p:cNvSpPr>
          <p:nvPr>
            <p:ph sz="quarter" idx="4"/>
          </p:nvPr>
        </p:nvSpPr>
        <p:spPr>
          <a:xfrm>
            <a:off x="5105400" y="2209800"/>
            <a:ext cx="3048000" cy="40274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Interferes with any academic focus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Difficult to balance with extra-curricular activities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Limits other outside opportunities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Garamond" pitchFamily="18" charset="0"/>
              </a:rPr>
              <a:t>There will be plenty of time for working as an adult!</a:t>
            </a:r>
          </a:p>
        </p:txBody>
      </p:sp>
    </p:spTree>
    <p:extLst>
      <p:ext uri="{BB962C8B-B14F-4D97-AF65-F5344CB8AC3E}">
        <p14:creationId xmlns:p14="http://schemas.microsoft.com/office/powerpoint/2010/main" val="378691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p"/>
      <p:bldP spid="15368" grpId="0" build="p"/>
      <p:bldP spid="15369" grpId="0" build="p"/>
      <p:bldP spid="1537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Cars/Transportation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7033708" cy="48006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Purchasing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Consider your needs, available money (what you can afford per month), and the best time to buy a car (last week of the month)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Selling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Learn about Kelly’s Blue Book (this resource will determine the value of a car)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Garamond" panose="02020404030301010803" pitchFamily="18" charset="0"/>
              </a:rPr>
              <a:t>Other Transportation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Can you take public transportation or carpool with a friend? Is biking an option?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3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1722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Financial Aid</a:t>
            </a:r>
          </a:p>
        </p:txBody>
      </p:sp>
      <p:sp>
        <p:nvSpPr>
          <p:cNvPr id="18439" name="Rectangle 9"/>
          <p:cNvSpPr>
            <a:spLocks noGrp="1"/>
          </p:cNvSpPr>
          <p:nvPr>
            <p:ph type="body" idx="4294967295"/>
          </p:nvPr>
        </p:nvSpPr>
        <p:spPr>
          <a:xfrm>
            <a:off x="1066800" y="1600200"/>
            <a:ext cx="7086600" cy="4953000"/>
          </a:xfrm>
        </p:spPr>
        <p:txBody>
          <a:bodyPr>
            <a:noAutofit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Two types of financial aid is available</a:t>
            </a:r>
          </a:p>
          <a:p>
            <a:pPr lvl="1"/>
            <a:r>
              <a:rPr lang="en-US" altLang="en-US" sz="2600" b="1" i="1" dirty="0" smtClean="0">
                <a:solidFill>
                  <a:schemeClr val="tx1"/>
                </a:solidFill>
              </a:rPr>
              <a:t>Need based</a:t>
            </a:r>
            <a:r>
              <a:rPr lang="en-US" altLang="en-US" sz="2600" dirty="0" smtClean="0">
                <a:solidFill>
                  <a:schemeClr val="tx1"/>
                </a:solidFill>
              </a:rPr>
              <a:t>: Because of economic status or limited resources</a:t>
            </a:r>
          </a:p>
          <a:p>
            <a:pPr lvl="1"/>
            <a:r>
              <a:rPr lang="en-US" altLang="en-US" sz="2600" b="1" i="1" dirty="0" smtClean="0">
                <a:solidFill>
                  <a:schemeClr val="tx1"/>
                </a:solidFill>
              </a:rPr>
              <a:t>Merit based</a:t>
            </a:r>
            <a:r>
              <a:rPr lang="en-US" altLang="en-US" sz="2600" dirty="0" smtClean="0">
                <a:solidFill>
                  <a:schemeClr val="tx1"/>
                </a:solidFill>
              </a:rPr>
              <a:t>: Because of academic, athletic, or activity based excellence</a:t>
            </a:r>
          </a:p>
          <a:p>
            <a:pPr marL="365760" lvl="1" indent="0">
              <a:buNone/>
            </a:pPr>
            <a:endParaRPr lang="en-US" altLang="en-US" sz="1800" dirty="0" smtClean="0">
              <a:solidFill>
                <a:schemeClr val="tx1"/>
              </a:solidFill>
            </a:endParaRPr>
          </a:p>
          <a:p>
            <a:r>
              <a:rPr lang="en-US" altLang="en-US" sz="2800" b="1" dirty="0" smtClean="0">
                <a:solidFill>
                  <a:schemeClr val="tx1"/>
                </a:solidFill>
              </a:rPr>
              <a:t>Available Resources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Never assume that a family is not eligible for financial aid; speak to counselors, educations, or schools for assistance</a:t>
            </a:r>
          </a:p>
        </p:txBody>
      </p:sp>
    </p:spTree>
    <p:extLst>
      <p:ext uri="{BB962C8B-B14F-4D97-AF65-F5344CB8AC3E}">
        <p14:creationId xmlns:p14="http://schemas.microsoft.com/office/powerpoint/2010/main" val="236989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Budgeting &amp; Spending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667000" y="48768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4" name="Rectangle 12"/>
          <p:cNvSpPr>
            <a:spLocks noGrp="1"/>
          </p:cNvSpPr>
          <p:nvPr>
            <p:ph type="body" idx="4294967295"/>
          </p:nvPr>
        </p:nvSpPr>
        <p:spPr>
          <a:xfrm>
            <a:off x="990600" y="1600200"/>
            <a:ext cx="71628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tx1"/>
                </a:solidFill>
              </a:rPr>
              <a:t>Spending: </a:t>
            </a:r>
            <a:r>
              <a:rPr lang="en-US" altLang="en-US" sz="2800" dirty="0" smtClean="0">
                <a:solidFill>
                  <a:schemeClr val="tx1"/>
                </a:solidFill>
              </a:rPr>
              <a:t>Needs vs. Wants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Needs are items required for survival while wants are items that we desire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Short term, middle term, and long term goals</a:t>
            </a:r>
          </a:p>
          <a:p>
            <a:pPr lvl="1">
              <a:lnSpc>
                <a:spcPct val="90000"/>
              </a:lnSpc>
            </a:pPr>
            <a:endParaRPr lang="en-US" altLang="en-US" sz="19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sz="11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tx1"/>
                </a:solidFill>
              </a:rPr>
              <a:t>Choices: </a:t>
            </a:r>
            <a:r>
              <a:rPr lang="en-US" altLang="en-US" sz="2800" dirty="0" smtClean="0">
                <a:solidFill>
                  <a:schemeClr val="tx1"/>
                </a:solidFill>
              </a:rPr>
              <a:t>What will you do?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Prioritize your financial goals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What resources will help you achieve your goals?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Support systems: Parents and/or school?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Three E’s: Enrolled, Employed, or Enlisted?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Career Possibilities…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1"/>
                </a:solidFill>
              </a:rPr>
              <a:t>What interests you?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0309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Budgeting &amp; Spending</a:t>
            </a:r>
          </a:p>
        </p:txBody>
      </p:sp>
      <p:sp>
        <p:nvSpPr>
          <p:cNvPr id="10247" name="Rectangle 9"/>
          <p:cNvSpPr>
            <a:spLocks/>
          </p:cNvSpPr>
          <p:nvPr/>
        </p:nvSpPr>
        <p:spPr bwMode="auto">
          <a:xfrm>
            <a:off x="990600" y="1447800"/>
            <a:ext cx="716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/>
              <a:t>Budget</a:t>
            </a:r>
            <a:r>
              <a:rPr lang="en-US" altLang="en-US" sz="2800" dirty="0"/>
              <a:t>: Plan for spending, collecting, and managing money</a:t>
            </a:r>
          </a:p>
          <a:p>
            <a:pPr lvl="1"/>
            <a:r>
              <a:rPr lang="en-US" altLang="en-US" sz="2400" b="1" i="1" dirty="0"/>
              <a:t>Fixed expenses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stay the same in a given time period</a:t>
            </a:r>
          </a:p>
          <a:p>
            <a:pPr lvl="1"/>
            <a:r>
              <a:rPr lang="en-US" altLang="en-US" sz="2400" b="1" i="1" dirty="0"/>
              <a:t>Variable expenses</a:t>
            </a:r>
            <a:r>
              <a:rPr lang="en-US" altLang="en-US" sz="2400" b="1" dirty="0"/>
              <a:t> </a:t>
            </a:r>
            <a:r>
              <a:rPr lang="en-US" altLang="en-US" sz="2400" dirty="0"/>
              <a:t>– change over time</a:t>
            </a:r>
          </a:p>
          <a:p>
            <a:r>
              <a:rPr lang="en-US" altLang="en-US" sz="2800" b="1" dirty="0" smtClean="0"/>
              <a:t>Borrowing </a:t>
            </a:r>
            <a:r>
              <a:rPr lang="en-US" altLang="en-US" sz="2800" b="1" dirty="0"/>
              <a:t>money</a:t>
            </a:r>
          </a:p>
          <a:p>
            <a:pPr lvl="1"/>
            <a:r>
              <a:rPr lang="en-US" altLang="en-US" sz="2400" dirty="0"/>
              <a:t>Consider the ideas of</a:t>
            </a:r>
            <a:r>
              <a:rPr lang="en-US" altLang="en-US" sz="2400" i="1" dirty="0"/>
              <a:t> </a:t>
            </a:r>
            <a:r>
              <a:rPr lang="en-US" altLang="en-US" sz="2400" b="1" i="1" dirty="0"/>
              <a:t>Loans</a:t>
            </a:r>
            <a:r>
              <a:rPr lang="en-US" altLang="en-US" sz="2400" dirty="0"/>
              <a:t> (amount of money borrowed) and </a:t>
            </a:r>
            <a:r>
              <a:rPr lang="en-US" altLang="en-US" sz="2400" b="1" i="1" dirty="0"/>
              <a:t>Interest</a:t>
            </a:r>
            <a:r>
              <a:rPr lang="en-US" altLang="en-US" sz="2400" dirty="0"/>
              <a:t> (the cost of borrowing money)</a:t>
            </a:r>
          </a:p>
          <a:p>
            <a:pPr lvl="1"/>
            <a:r>
              <a:rPr lang="en-US" altLang="en-US" sz="2400" dirty="0"/>
              <a:t>Build “</a:t>
            </a:r>
            <a:r>
              <a:rPr lang="en-US" altLang="en-US" sz="2400" b="1" dirty="0"/>
              <a:t>good credit</a:t>
            </a:r>
            <a:r>
              <a:rPr lang="en-US" altLang="en-US" sz="2400" dirty="0"/>
              <a:t>” by paying your bills on time, taking advantage of credit cards, and establish a good history of financial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9338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922108"/>
              </p:ext>
            </p:extLst>
          </p:nvPr>
        </p:nvGraphicFramePr>
        <p:xfrm>
          <a:off x="1066800" y="1371596"/>
          <a:ext cx="6934201" cy="4460877"/>
        </p:xfrm>
        <a:graphic>
          <a:graphicData uri="http://schemas.openxmlformats.org/drawingml/2006/table">
            <a:tbl>
              <a:tblPr/>
              <a:tblGrid>
                <a:gridCol w="649069"/>
                <a:gridCol w="2012107"/>
                <a:gridCol w="2120285"/>
                <a:gridCol w="2152740"/>
              </a:tblGrid>
              <a:tr h="495653">
                <a:tc gridSpan="4"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Table 1. 2016 Taxable Income Brackets and Rates (Estimate)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653"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Rate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Single Filers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Married Joint Filers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Head of Household Filers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95653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000">
                          <a:effectLst/>
                          <a:latin typeface="inherit"/>
                        </a:rPr>
                        <a:t>10%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$0 to $9,275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$0 to $18,550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$0 to $13,250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95653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000">
                          <a:effectLst/>
                          <a:latin typeface="inherit"/>
                        </a:rPr>
                        <a:t>15%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$9,275 to $37,650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$18,550 to $75,300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$13,250 to $50,400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95653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000">
                          <a:effectLst/>
                          <a:latin typeface="inherit"/>
                        </a:rPr>
                        <a:t>25%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$37,650 to $91,150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$75,300 to $151,900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$50,400 to $130,150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95653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000">
                          <a:effectLst/>
                          <a:latin typeface="inherit"/>
                        </a:rPr>
                        <a:t>28%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$91,150 to $190,150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$151,900 to $231,450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$130,150 to $210,800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95653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000">
                          <a:effectLst/>
                          <a:latin typeface="inherit"/>
                        </a:rPr>
                        <a:t>33%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$190,150 to $413,350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$231,450 to $413,350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$210,800 to $413,350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95653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000">
                          <a:effectLst/>
                          <a:latin typeface="inherit"/>
                        </a:rPr>
                        <a:t>35%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$413,350 to $415,050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$413,350 to $466,950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$413,350 to $441,000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95653">
                <a:tc>
                  <a:txBody>
                    <a:bodyPr/>
                    <a:lstStyle/>
                    <a:p>
                      <a:pPr algn="r" fontAlgn="base"/>
                      <a:r>
                        <a:rPr lang="en-US" sz="1000">
                          <a:effectLst/>
                          <a:latin typeface="inherit"/>
                        </a:rPr>
                        <a:t>39.6%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$415,050+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>
                          <a:effectLst/>
                          <a:latin typeface="inherit"/>
                        </a:rPr>
                        <a:t>$466,950+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dirty="0">
                          <a:effectLst/>
                          <a:latin typeface="inherit"/>
                        </a:rPr>
                        <a:t>$441,000+</a:t>
                      </a:r>
                    </a:p>
                  </a:txBody>
                  <a:tcPr marL="42372" marR="42372" marT="42372" marB="42372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49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aramond" panose="02020404030301010803" pitchFamily="18" charset="0"/>
              </a:rPr>
              <a:t>Insurance &amp; Taxes</a:t>
            </a:r>
            <a:endParaRPr lang="en-US" sz="6000" b="1" dirty="0"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62800" cy="914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Insurance: </a:t>
            </a:r>
            <a:r>
              <a:rPr lang="en-US" sz="4200" b="1" dirty="0" smtClean="0">
                <a:latin typeface="Garamond" panose="02020404030301010803" pitchFamily="18" charset="0"/>
              </a:rPr>
              <a:t>Basic Definitions</a:t>
            </a:r>
            <a:endParaRPr lang="en-US" sz="4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8768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Insurance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– a means of guaranteeing your financial protection against various risks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 exchange for relatively small payment, you gain protection against potentially large loss (things you can’t pay out of pocket)</a:t>
            </a:r>
          </a:p>
          <a:p>
            <a:pPr lvl="1"/>
            <a:endParaRPr lang="en-US" sz="2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Insurance policy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a written contract detailing what an insurance company will cover, how much it will pay, and how much you will pay</a:t>
            </a:r>
          </a:p>
          <a:p>
            <a:pPr lvl="1"/>
            <a:r>
              <a:rPr lang="en-US" sz="20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Premium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– the amount you pay for policy</a:t>
            </a:r>
          </a:p>
          <a:p>
            <a:pPr lvl="1"/>
            <a:r>
              <a:rPr lang="en-US" sz="20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Coverage limit</a:t>
            </a:r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the maximum amount insurance company will pay if you file a claim</a:t>
            </a:r>
          </a:p>
          <a:p>
            <a:pPr lvl="1"/>
            <a:r>
              <a:rPr lang="en-US" sz="20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Deductible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– the amount of a loss you must pay out of your own pocket before insurance company pays rest</a:t>
            </a:r>
            <a:endParaRPr lang="en-US" sz="2000" u="sng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88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Types of Insurance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91400" cy="4953000"/>
          </a:xfrm>
        </p:spPr>
        <p:txBody>
          <a:bodyPr>
            <a:noAutofit/>
          </a:bodyPr>
          <a:lstStyle/>
          <a:p>
            <a:pPr marL="59436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Health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Pays medical bills when you or family becomes sick, injured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Often get it through employer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Obamacare</a:t>
            </a: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:  parents’ insurance covers you until 26</a:t>
            </a:r>
          </a:p>
          <a:p>
            <a:pPr lvl="1"/>
            <a:endParaRPr lang="en-US" sz="6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Property</a:t>
            </a:r>
          </a:p>
          <a:p>
            <a:pPr marL="800100" lvl="1" indent="-3429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House, and everything in it</a:t>
            </a:r>
          </a:p>
          <a:p>
            <a:pPr marL="800100" lvl="1" indent="-3429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Fire, theft, tornado (flood often extra)</a:t>
            </a:r>
          </a:p>
          <a:p>
            <a:pPr marL="800100" lvl="1" indent="-3429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Good idea to take pictures of your stuff</a:t>
            </a:r>
          </a:p>
          <a:p>
            <a:pPr marL="971550" lvl="1" indent="-514350"/>
            <a:endParaRPr lang="en-US" sz="6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Life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Financial support for people who depend on you in the event of your death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42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Types Of Insurance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91400" cy="4876800"/>
          </a:xfrm>
        </p:spPr>
        <p:txBody>
          <a:bodyPr>
            <a:noAutofit/>
          </a:bodyPr>
          <a:lstStyle/>
          <a:p>
            <a:pPr marL="594360" indent="-457200">
              <a:buAutoNum type="arabicPeriod" startAt="4"/>
            </a:pP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Disability</a:t>
            </a:r>
            <a:endParaRPr lang="en-US" sz="23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914400" lvl="1" indent="-457200"/>
            <a:r>
              <a:rPr lang="en-US" sz="19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Protects your earning power by paying you income when illness or injury prevents you from working</a:t>
            </a:r>
          </a:p>
          <a:p>
            <a:pPr marL="914400" lvl="1" indent="-457200"/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594360" indent="-457200">
              <a:buAutoNum type="arabicPeriod" startAt="5"/>
            </a:pP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Liability</a:t>
            </a:r>
            <a:endParaRPr lang="en-US" sz="23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914400" lvl="1" indent="-457200"/>
            <a:r>
              <a:rPr lang="en-US" sz="19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Protects you in case you’re legally responsible to unintentionally injuring someone or damaging another’s property</a:t>
            </a:r>
          </a:p>
          <a:p>
            <a:pPr marL="914400" lvl="1" indent="-457200"/>
            <a:r>
              <a:rPr lang="en-US" sz="19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Covers legal fees and court cases</a:t>
            </a:r>
          </a:p>
          <a:p>
            <a:pPr marL="914400" lvl="1" indent="-457200"/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594360" indent="-457200">
              <a:buAutoNum type="arabicPeriod" startAt="6"/>
            </a:pP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Auto</a:t>
            </a:r>
            <a:endParaRPr lang="en-US" sz="23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777240" lvl="1" indent="-342900"/>
            <a:r>
              <a:rPr lang="en-US" sz="1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Premiums higher for teenagers, males under 25</a:t>
            </a:r>
          </a:p>
          <a:p>
            <a:pPr marL="777240" lvl="1" indent="-342900"/>
            <a:r>
              <a:rPr lang="en-US" sz="19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What else matters?  Type of car, safety features, how often you drive, location</a:t>
            </a:r>
          </a:p>
          <a:p>
            <a:pPr marL="777240" lvl="1" indent="-342900"/>
            <a:r>
              <a:rPr lang="en-US" sz="19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If you get into accident or get speeding ticket, premium goes up</a:t>
            </a:r>
            <a:endParaRPr lang="en-US" sz="19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6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Financial Literacy</a:t>
            </a:r>
          </a:p>
        </p:txBody>
      </p:sp>
      <p:sp>
        <p:nvSpPr>
          <p:cNvPr id="3079" name="Content Placeholder 3"/>
          <p:cNvSpPr>
            <a:spLocks noGrp="1"/>
          </p:cNvSpPr>
          <p:nvPr>
            <p:ph idx="1"/>
          </p:nvPr>
        </p:nvSpPr>
        <p:spPr>
          <a:xfrm>
            <a:off x="990600" y="1676400"/>
            <a:ext cx="71628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</a:rPr>
              <a:t>Financial Personal Literacy</a:t>
            </a:r>
          </a:p>
          <a:p>
            <a:pPr eaLnBrk="1" hangingPunct="1">
              <a:buFont typeface="Arial" charset="0"/>
              <a:buNone/>
            </a:pPr>
            <a:endParaRPr lang="en-US" altLang="en-US" sz="105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  <a:latin typeface="Garamond" pitchFamily="18" charset="0"/>
              </a:rPr>
              <a:t>Knowledge and skills which characterize economic decision-making including a basic understanding of saving, credit, checking, investing, budgeting and other personal decisions involving money.</a:t>
            </a:r>
          </a:p>
          <a:p>
            <a:pPr lvl="1" eaLnBrk="1" hangingPunct="1">
              <a:buFont typeface="Arial" charset="0"/>
              <a:buNone/>
            </a:pPr>
            <a:endParaRPr lang="en-US" altLang="en-US" sz="105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  <a:latin typeface="Garamond" pitchFamily="18" charset="0"/>
              </a:rPr>
              <a:t>A lack of </a:t>
            </a:r>
            <a:r>
              <a:rPr lang="en-US" altLang="en-US" sz="2800" b="1" dirty="0" smtClean="0">
                <a:solidFill>
                  <a:schemeClr val="tx1"/>
                </a:solidFill>
                <a:latin typeface="Garamond" pitchFamily="18" charset="0"/>
              </a:rPr>
              <a:t>financial literacy</a:t>
            </a:r>
            <a:r>
              <a:rPr lang="en-US" altLang="en-US" sz="2800" dirty="0" smtClean="0">
                <a:solidFill>
                  <a:schemeClr val="tx1"/>
                </a:solidFill>
                <a:latin typeface="Garamond" pitchFamily="18" charset="0"/>
              </a:rPr>
              <a:t> could lead to poor economic decisions and avoidable challenges and obstacles.</a:t>
            </a:r>
          </a:p>
        </p:txBody>
      </p:sp>
    </p:spTree>
    <p:extLst>
      <p:ext uri="{BB962C8B-B14F-4D97-AF65-F5344CB8AC3E}">
        <p14:creationId xmlns:p14="http://schemas.microsoft.com/office/powerpoint/2010/main" val="79226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1295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How To Keep Insurance Costs Down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4153348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Choose reasonable coverage limit</a:t>
            </a:r>
          </a:p>
          <a:p>
            <a:pPr marL="651510" indent="-514350">
              <a:buFont typeface="+mj-lt"/>
              <a:buAutoNum type="arabicPeriod"/>
            </a:pPr>
            <a:endParaRPr lang="en-US" sz="1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Go for a higher deductible</a:t>
            </a:r>
          </a:p>
          <a:p>
            <a:pPr marL="651510" indent="-514350">
              <a:buFont typeface="+mj-lt"/>
              <a:buAutoNum type="arabicPeriod"/>
            </a:pPr>
            <a:endParaRPr lang="en-US" sz="1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Shop for insurance policies like any other purchase</a:t>
            </a:r>
          </a:p>
          <a:p>
            <a:pPr marL="651510" indent="-514350">
              <a:buFont typeface="+mj-lt"/>
              <a:buAutoNum type="arabicPeriod"/>
            </a:pPr>
            <a:endParaRPr lang="en-US" sz="1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Look for ways to lower your risk</a:t>
            </a:r>
          </a:p>
          <a:p>
            <a:pPr marL="651510" indent="-514350">
              <a:buFont typeface="+mj-lt"/>
              <a:buAutoNum type="arabicPeriod"/>
            </a:pPr>
            <a:endParaRPr lang="en-US" sz="1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Use same company from same agent or company</a:t>
            </a:r>
          </a:p>
          <a:p>
            <a:pPr marL="65151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13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Where To Keep What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7033708" cy="5029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Keep in your files: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Current insurance policies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Premium statements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Medical bills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Inventory of personal assets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Documentation of any claims you’ve filed</a:t>
            </a:r>
          </a:p>
          <a:p>
            <a:pPr lvl="1"/>
            <a:endParaRPr lang="en-US" sz="1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Keep In Wallet: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Auto insurance ID card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Health insurance card</a:t>
            </a: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3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Taxes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7109908" cy="5029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Four Common Deductions On A Pay Stub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Federal Income Tax</a:t>
            </a:r>
          </a:p>
          <a:p>
            <a:pPr marL="1307592" lvl="2" indent="-4572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Employers withhold this tax from employees as payroll deductions and then send tax to IRS</a:t>
            </a:r>
          </a:p>
          <a:p>
            <a:pPr marL="1307592" lvl="2" indent="-4572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A person who owns their own business pays a self-employment tax</a:t>
            </a:r>
          </a:p>
          <a:p>
            <a:pPr marL="1042416" lvl="1" indent="-457200"/>
            <a:endParaRPr lang="en-US" sz="1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1042416" lvl="1" indent="-457200">
              <a:buAutoNum type="arabicPeriod" startAt="2"/>
            </a:pP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State Income Tax</a:t>
            </a:r>
          </a:p>
          <a:p>
            <a:pPr marL="1307592" lvl="2" indent="-4572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Also collected by employer;  sent to N.C. Dept. of Revenue</a:t>
            </a:r>
          </a:p>
          <a:p>
            <a:pPr marL="1307592" lvl="2" indent="-457200"/>
            <a:endParaRPr lang="en-US" sz="1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1042416" lvl="1" indent="-457200">
              <a:buAutoNum type="arabicPeriod" startAt="3"/>
            </a:pP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Social Security Tax</a:t>
            </a:r>
          </a:p>
          <a:p>
            <a:pPr marL="1307592" lvl="2" indent="-4572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Provides small income and other services to the elderly, disabled, and orphans</a:t>
            </a:r>
          </a:p>
          <a:p>
            <a:pPr marL="1307592" lvl="2" indent="-457200"/>
            <a:endParaRPr lang="en-US" sz="1800" dirty="0"/>
          </a:p>
          <a:p>
            <a:pPr marL="58521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200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914400"/>
          </a:xfrm>
        </p:spPr>
        <p:txBody>
          <a:bodyPr/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Taxes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010400" cy="5029200"/>
          </a:xfrm>
        </p:spPr>
        <p:txBody>
          <a:bodyPr>
            <a:noAutofit/>
          </a:bodyPr>
          <a:lstStyle/>
          <a:p>
            <a:pPr marL="1042416" lvl="1" indent="-457200">
              <a:buAutoNum type="arabicPeriod" startAt="4"/>
            </a:pP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Medicare</a:t>
            </a:r>
          </a:p>
          <a:p>
            <a:pPr marL="1307592" lvl="2" indent="-457200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Provides medical insurance to elderly and some disabled</a:t>
            </a:r>
          </a:p>
          <a:p>
            <a:pPr marL="1307592" lvl="2" indent="-457200"/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745236" indent="-45720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gather funds for S.S. and Medicare, employee earnings are taxed (</a:t>
            </a: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FICA taxes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</a:p>
          <a:p>
            <a:pPr marL="745236" indent="-45720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Deducted from employee’s wages each pay period</a:t>
            </a:r>
          </a:p>
          <a:p>
            <a:pPr marL="745236" indent="-45720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Employers send deductions to the S.S. Administration along with a matching amount paid by employer</a:t>
            </a: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3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177144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Other Tax Terms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91400" cy="5029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aramond" panose="02020404030301010803" pitchFamily="18" charset="0"/>
              </a:rPr>
              <a:t>Gross vs. Net Income</a:t>
            </a:r>
          </a:p>
          <a:p>
            <a:pPr lvl="1"/>
            <a:r>
              <a:rPr lang="en-US" b="1" dirty="0" smtClean="0">
                <a:latin typeface="Garamond" panose="02020404030301010803" pitchFamily="18" charset="0"/>
              </a:rPr>
              <a:t>Gross</a:t>
            </a:r>
            <a:r>
              <a:rPr lang="en-US" dirty="0" smtClean="0">
                <a:latin typeface="Garamond" panose="02020404030301010803" pitchFamily="18" charset="0"/>
              </a:rPr>
              <a:t> – total amount of income from your wages or before any payroll deductions</a:t>
            </a:r>
          </a:p>
          <a:p>
            <a:pPr lvl="1"/>
            <a:r>
              <a:rPr lang="en-US" b="1" dirty="0" smtClean="0">
                <a:latin typeface="Garamond" panose="02020404030301010803" pitchFamily="18" charset="0"/>
              </a:rPr>
              <a:t>Net</a:t>
            </a:r>
            <a:r>
              <a:rPr lang="en-US" dirty="0" smtClean="0">
                <a:latin typeface="Garamond" panose="02020404030301010803" pitchFamily="18" charset="0"/>
              </a:rPr>
              <a:t> – income after employer has deducted taxes from your gross income (your “take-home pay”)</a:t>
            </a:r>
          </a:p>
          <a:p>
            <a:pPr lvl="2"/>
            <a:r>
              <a:rPr lang="en-US" sz="1900" dirty="0" smtClean="0">
                <a:latin typeface="Garamond" panose="02020404030301010803" pitchFamily="18" charset="0"/>
              </a:rPr>
              <a:t>This is what you’ll be able to deposit and use for your budget</a:t>
            </a:r>
          </a:p>
          <a:p>
            <a:pPr lvl="2"/>
            <a:endParaRPr lang="en-US" sz="1200" dirty="0">
              <a:latin typeface="Garamond" panose="02020404030301010803" pitchFamily="18" charset="0"/>
            </a:endParaRPr>
          </a:p>
          <a:p>
            <a:r>
              <a:rPr lang="en-US" sz="2800" b="1" dirty="0" smtClean="0">
                <a:latin typeface="Garamond" panose="02020404030301010803" pitchFamily="18" charset="0"/>
              </a:rPr>
              <a:t>W-4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You can’t avoid paying taxes, but you can have some control over how much you have withheld from your check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You fill it out when you start your job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Can choose to pay more taxes throughout the year,  or wait and pay more at tax time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7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More Taxes??!!!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7109908" cy="495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Estate taxes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taxes on the inherited property and money after a person dies</a:t>
            </a:r>
          </a:p>
          <a:p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Gift Taxes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paid on gifts of more than $12,000</a:t>
            </a:r>
          </a:p>
          <a:p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Excise taxes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specific items the govt. closely regulates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Gas, oil, liquor, tobacco, guns, airline tickets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Sometimes called “hidden taxes” because they’re included in price</a:t>
            </a:r>
          </a:p>
          <a:p>
            <a:pPr lvl="1"/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Customs duties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paid on goods purchased outside of U.S. and brought into the country</a:t>
            </a:r>
          </a:p>
          <a:p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Tariffs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– placed on imports</a:t>
            </a:r>
          </a:p>
          <a:p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Lottery winnings, game-show prizes (it’s all income)</a:t>
            </a:r>
          </a:p>
          <a:p>
            <a:endParaRPr lang="en-US" sz="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And…don’t forget sa</a:t>
            </a:r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 (state) and </a:t>
            </a:r>
            <a:r>
              <a:rPr lang="en-US" sz="2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property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(local)</a:t>
            </a:r>
            <a:endParaRPr lang="en-US" sz="2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aramond" panose="02020404030301010803" pitchFamily="18" charset="0"/>
              </a:rPr>
              <a:t>Credit</a:t>
            </a:r>
            <a:endParaRPr lang="en-US" sz="6000" b="1" dirty="0">
              <a:latin typeface="Garamond" panose="020204040303010108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05744" cy="1295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The Basics of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2209800"/>
            <a:ext cx="7033708" cy="4191000"/>
          </a:xfrm>
        </p:spPr>
        <p:txBody>
          <a:bodyPr>
            <a:noAutofit/>
          </a:bodyPr>
          <a:lstStyle/>
          <a:p>
            <a:pPr marL="0" indent="-18288">
              <a:buNone/>
            </a:pPr>
            <a:r>
              <a:rPr lang="en-US" sz="3200" b="1" u="sng" dirty="0" smtClean="0">
                <a:solidFill>
                  <a:schemeClr val="tx1"/>
                </a:solidFill>
              </a:rPr>
              <a:t>Principal</a:t>
            </a:r>
            <a:r>
              <a:rPr lang="en-US" sz="3200" dirty="0" smtClean="0">
                <a:solidFill>
                  <a:schemeClr val="tx1"/>
                </a:solidFill>
              </a:rPr>
              <a:t>  --  the money you are actually lent</a:t>
            </a:r>
          </a:p>
          <a:p>
            <a:pPr marL="0" indent="-18288">
              <a:buNone/>
            </a:pPr>
            <a:endParaRPr lang="en-US" sz="1050" u="sng" dirty="0" smtClean="0">
              <a:solidFill>
                <a:schemeClr val="tx1"/>
              </a:solidFill>
            </a:endParaRPr>
          </a:p>
          <a:p>
            <a:pPr marL="0" indent="-18288">
              <a:buNone/>
            </a:pPr>
            <a:endParaRPr lang="en-US" sz="1050" u="sng" dirty="0">
              <a:solidFill>
                <a:schemeClr val="tx1"/>
              </a:solidFill>
            </a:endParaRPr>
          </a:p>
          <a:p>
            <a:pPr marL="0" indent="-18288">
              <a:buNone/>
            </a:pPr>
            <a:endParaRPr lang="en-US" sz="1050" u="sng" dirty="0" smtClean="0">
              <a:solidFill>
                <a:schemeClr val="tx1"/>
              </a:solidFill>
            </a:endParaRPr>
          </a:p>
          <a:p>
            <a:pPr marL="0" indent="-18288">
              <a:buNone/>
            </a:pPr>
            <a:endParaRPr lang="en-US" sz="1050" u="sng" dirty="0">
              <a:solidFill>
                <a:schemeClr val="tx1"/>
              </a:solidFill>
            </a:endParaRPr>
          </a:p>
          <a:p>
            <a:pPr marL="0" indent="-18288">
              <a:buNone/>
            </a:pPr>
            <a:endParaRPr lang="en-US" sz="1050" u="sng" dirty="0">
              <a:solidFill>
                <a:schemeClr val="tx1"/>
              </a:solidFill>
            </a:endParaRPr>
          </a:p>
          <a:p>
            <a:pPr marL="0" indent="-18288">
              <a:buNone/>
            </a:pPr>
            <a:r>
              <a:rPr lang="en-US" sz="3200" b="1" u="sng" dirty="0" smtClean="0">
                <a:solidFill>
                  <a:schemeClr val="tx1"/>
                </a:solidFill>
              </a:rPr>
              <a:t>Interest</a:t>
            </a:r>
            <a:r>
              <a:rPr lang="en-US" sz="3200" u="sng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--  the amount you pay to use someone else’s $</a:t>
            </a:r>
          </a:p>
          <a:p>
            <a:pPr marL="0" indent="-18288">
              <a:buNone/>
            </a:pPr>
            <a:endParaRPr lang="en-US" sz="1000" u="sng" dirty="0"/>
          </a:p>
        </p:txBody>
      </p:sp>
    </p:spTree>
    <p:extLst>
      <p:ext uri="{BB962C8B-B14F-4D97-AF65-F5344CB8AC3E}">
        <p14:creationId xmlns:p14="http://schemas.microsoft.com/office/powerpoint/2010/main" val="37004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100944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The Cost Of Using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7109908" cy="4953000"/>
          </a:xfrm>
        </p:spPr>
        <p:txBody>
          <a:bodyPr>
            <a:normAutofit fontScale="92500"/>
          </a:bodyPr>
          <a:lstStyle/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Annual Percentage Rate (APR)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tells you the cost of the loan per year as a % of the amount borrowed</a:t>
            </a:r>
          </a:p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Annual Fee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a yearly charge for the privilege of using credit</a:t>
            </a:r>
          </a:p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Credit Limit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max. amount of credit a lender will extend to a customer</a:t>
            </a:r>
          </a:p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Finance Charge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the actual dollar cost of using credit to maintain a balance</a:t>
            </a:r>
          </a:p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Origination Fee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charge for setting up the loan (homes)</a:t>
            </a:r>
          </a:p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Loan Term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the length of time you have to pay off the loan</a:t>
            </a:r>
          </a:p>
          <a:p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Grace Period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the time you have before you start accumulating interest</a:t>
            </a:r>
            <a:endParaRPr lang="en-US" sz="2400" u="sng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8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253344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The Cost of Using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Late Fee</a:t>
            </a:r>
            <a:r>
              <a:rPr lang="en-US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penalty for making a payment after the due date</a:t>
            </a:r>
          </a:p>
          <a:p>
            <a:endParaRPr lang="en-US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36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Default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– failing to pay back what you owe</a:t>
            </a:r>
            <a:endParaRPr lang="en-US" sz="3600" u="sng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5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Setting Priorities</a:t>
            </a:r>
          </a:p>
        </p:txBody>
      </p:sp>
      <p:sp>
        <p:nvSpPr>
          <p:cNvPr id="410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>
                <a:solidFill>
                  <a:schemeClr val="tx1"/>
                </a:solidFill>
              </a:rPr>
              <a:t>One of the most important parts of financial literacy is one’s ability to set 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priorities</a:t>
            </a:r>
            <a:r>
              <a:rPr lang="en-US" altLang="en-US" sz="320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What do I want?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Does it make sense now?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What are the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trade-offs</a:t>
            </a:r>
            <a:r>
              <a:rPr lang="en-US" altLang="en-US" sz="2800" dirty="0" smtClean="0">
                <a:solidFill>
                  <a:schemeClr val="tx1"/>
                </a:solidFill>
              </a:rPr>
              <a:t>?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Who can help me make these decisions?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What are my goals?</a:t>
            </a:r>
          </a:p>
        </p:txBody>
      </p:sp>
    </p:spTree>
    <p:extLst>
      <p:ext uri="{BB962C8B-B14F-4D97-AF65-F5344CB8AC3E}">
        <p14:creationId xmlns:p14="http://schemas.microsoft.com/office/powerpoint/2010/main" val="416031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177144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The Rewards of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7109908" cy="4876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Convenience</a:t>
            </a:r>
          </a:p>
          <a:p>
            <a:pPr marL="822960" lvl="1" indent="-457200"/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Buy something you couldn’t otherwise afford to pay for all at once (house, car, tuition)</a:t>
            </a:r>
          </a:p>
          <a:p>
            <a:pPr marL="822960" lvl="1" indent="-457200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Easier and safer than carrying cash</a:t>
            </a:r>
          </a:p>
          <a:p>
            <a:pPr marL="822960" lvl="1" indent="-457200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Buy items on Internet</a:t>
            </a:r>
          </a:p>
          <a:p>
            <a:pPr marL="822960" lvl="1" indent="-457200"/>
            <a:endParaRPr lang="en-US" sz="9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Protection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Easier to get a refund than with cash</a:t>
            </a:r>
          </a:p>
          <a:p>
            <a:pPr lvl="1"/>
            <a:endParaRPr lang="en-US" sz="6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Emergencies</a:t>
            </a:r>
          </a:p>
          <a:p>
            <a:pPr marL="514350" indent="-514350">
              <a:buFont typeface="+mj-lt"/>
              <a:buAutoNum type="arabicPeriod"/>
            </a:pPr>
            <a:endParaRPr lang="en-US" sz="6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Opportunity to build credit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using credit responsibly builds your credit history, makes it easier to get more credit when you need it later</a:t>
            </a:r>
          </a:p>
          <a:p>
            <a:pPr lvl="1"/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5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The Rewards of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7109908" cy="48768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5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Quicker Gratification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Don’t have to wait until you’ve saved up $ for major purchase</a:t>
            </a:r>
          </a:p>
          <a:p>
            <a:pPr lvl="1"/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AutoNum type="arabicPeriod" startAt="6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Special Offers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Deals that allow you to buy an item now, but not have to make payments for a year</a:t>
            </a:r>
          </a:p>
          <a:p>
            <a:pPr lvl="1"/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AutoNum type="arabicPeriod" startAt="7"/>
            </a:pP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Bonuses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Frequent flyer miles;  build up points, get a flight for free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“Earn cash back”</a:t>
            </a:r>
            <a:endParaRPr lang="en-US" sz="2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1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219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Risks of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7109908" cy="4800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Interest</a:t>
            </a:r>
          </a:p>
          <a:p>
            <a:pPr marL="822960" lvl="1" indent="-45720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Automatically makes item more expensive than cash purchase</a:t>
            </a:r>
          </a:p>
          <a:p>
            <a:pPr marL="822960" lvl="1" indent="-457200"/>
            <a:endParaRPr lang="en-US" sz="2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Overspending</a:t>
            </a:r>
          </a:p>
          <a:p>
            <a:pPr marL="880110" lvl="1" indent="-51435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People often use credit to live beyond their means</a:t>
            </a:r>
          </a:p>
          <a:p>
            <a:pPr marL="880110" lvl="1" indent="-51435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Buy items they can’t afford, build up debt</a:t>
            </a:r>
          </a:p>
          <a:p>
            <a:pPr marL="880110" lvl="1" indent="-51435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Gets harder and harder to pay the balance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024744" cy="1295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Risks of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7109908" cy="4876800"/>
          </a:xfrm>
        </p:spPr>
        <p:txBody>
          <a:bodyPr>
            <a:noAutofit/>
          </a:bodyPr>
          <a:lstStyle/>
          <a:p>
            <a:pPr marL="457200" indent="-457200">
              <a:buAutoNum type="arabicPeriod" startAt="3"/>
            </a:pPr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Debt</a:t>
            </a:r>
            <a:endParaRPr lang="en-US" sz="28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822960" lvl="1" indent="-457200"/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If unable to pay your debt, lenders (creditors) can take you to court and </a:t>
            </a:r>
            <a:r>
              <a:rPr lang="en-US" sz="2500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foreclose</a:t>
            </a: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your property.</a:t>
            </a:r>
          </a:p>
          <a:p>
            <a:pPr marL="822960" lvl="1" indent="-457200"/>
            <a:endParaRPr lang="en-US" sz="2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Identity Theft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When someone uses your personal info w/out your permission to commit fraud or other crimes.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Giving out credit card # puts you at risk for someone stealing info to run up debts in your name.</a:t>
            </a:r>
            <a:endParaRPr lang="en-US" sz="25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5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2192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Keeping Up With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010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Credit Report</a:t>
            </a: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a record of your personal financial transactions (credit history)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Lenders look at these to see how well you’ve managed your $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Use them to decide if they should lend you $</a:t>
            </a:r>
          </a:p>
          <a:p>
            <a:pPr lvl="1"/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8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Credit Score</a:t>
            </a:r>
            <a:r>
              <a:rPr 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the number that reflects your creditworthiness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When you apply for credit, lenders want to know their risk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Score changes over time as your financial situation changes (new job, promotion or raise, taking on big expenses)</a:t>
            </a:r>
          </a:p>
        </p:txBody>
      </p:sp>
    </p:spTree>
    <p:extLst>
      <p:ext uri="{BB962C8B-B14F-4D97-AF65-F5344CB8AC3E}">
        <p14:creationId xmlns:p14="http://schemas.microsoft.com/office/powerpoint/2010/main" val="37975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219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Keeping Up With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109908" cy="464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Hurting your credit history and credit score: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Making late payments (always pay balance on time)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Bouncing checks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Having a lot of credit cards and loans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Maintaining a high balance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Lenders don’t like to see you spend $ up to your credit limit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Changing cards frequently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Lenders like to see long-term relationship between you and credit-card companies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024744" cy="1295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Keeping Up With Credit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033708" cy="47244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Why does your credit score matter?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Bad credit score could cause you to not get approved to borrow $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Could even prevent you from getting a job or getting married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People like to see you’re financially reliable</a:t>
            </a: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4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Credit vs. Debit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600199"/>
            <a:ext cx="4191000" cy="4902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300" b="1" dirty="0" smtClean="0">
                <a:solidFill>
                  <a:schemeClr val="tx1"/>
                </a:solidFill>
                <a:latin typeface="Garamond" pitchFamily="18" charset="0"/>
              </a:rPr>
              <a:t>Credit (cards)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Garamond" pitchFamily="18" charset="0"/>
              </a:rPr>
              <a:t>Way to pay for items without putting money up front</a:t>
            </a:r>
          </a:p>
          <a:p>
            <a:pPr lvl="1"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Garamond" pitchFamily="18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Garamond" pitchFamily="18" charset="0"/>
              </a:rPr>
              <a:t>ot required to pay each month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Garamond" pitchFamily="18" charset="0"/>
              </a:rPr>
              <a:t>Minimum monthly payment; failure to pay off will result in interest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Garamond" pitchFamily="18" charset="0"/>
              </a:rPr>
              <a:t>Seen as necessary for major purchases (car, home, college, </a:t>
            </a:r>
            <a:r>
              <a:rPr lang="en-US" sz="2800" dirty="0" err="1" smtClean="0">
                <a:solidFill>
                  <a:schemeClr val="tx1"/>
                </a:solidFill>
                <a:latin typeface="Garamond" pitchFamily="18" charset="0"/>
              </a:rPr>
              <a:t>etc</a:t>
            </a:r>
            <a:r>
              <a:rPr lang="en-US" sz="2800" dirty="0" smtClean="0">
                <a:solidFill>
                  <a:schemeClr val="tx1"/>
                </a:solidFill>
                <a:latin typeface="Garamond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Garamond" pitchFamily="18" charset="0"/>
              </a:rPr>
              <a:t>“Good credit” necessary to prove to lenders you will pay over time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1600200"/>
            <a:ext cx="41148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b="1" dirty="0" smtClean="0">
                <a:solidFill>
                  <a:schemeClr val="tx1"/>
                </a:solidFill>
                <a:latin typeface="Garamond" pitchFamily="18" charset="0"/>
              </a:rPr>
              <a:t>Debit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  <a:latin typeface="Garamond" pitchFamily="18" charset="0"/>
              </a:rPr>
              <a:t>Way to pay for items without using paper money (do not need to carry money around with you)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  <a:latin typeface="Garamond" pitchFamily="18" charset="0"/>
              </a:rPr>
              <a:t>Comes directly out of your checking or savings account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  <a:latin typeface="Garamond" pitchFamily="18" charset="0"/>
              </a:rPr>
              <a:t>If you are not organized, it is easy to overuse without kee</a:t>
            </a:r>
            <a:r>
              <a:rPr lang="en-US" altLang="en-US" sz="2800" dirty="0" smtClean="0">
                <a:solidFill>
                  <a:schemeClr val="tx1"/>
                </a:solidFill>
                <a:latin typeface="Garamond" pitchFamily="18" charset="0"/>
              </a:rPr>
              <a:t>ping track of expenses </a:t>
            </a:r>
          </a:p>
        </p:txBody>
      </p:sp>
    </p:spTree>
    <p:extLst>
      <p:ext uri="{BB962C8B-B14F-4D97-AF65-F5344CB8AC3E}">
        <p14:creationId xmlns:p14="http://schemas.microsoft.com/office/powerpoint/2010/main" val="23649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2192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Identity Theft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186108" cy="4800600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smtClean="0">
                <a:solidFill>
                  <a:schemeClr val="tx1"/>
                </a:solidFill>
              </a:rPr>
              <a:t>Why is it bad?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People have to pay for $ spent illegally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Could take months or years to pay off debt or become financially stable again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Could lose job opportunities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Could be turned down for loans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Could be arrested for crimes you didn’t commit</a:t>
            </a:r>
          </a:p>
          <a:p>
            <a:pPr marL="393192" lvl="1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6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024744" cy="1219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Identity Theft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7033708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Identity thieves do the following: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Open new credit card accounts in your name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Forge your signature on blank checks or authorize electronic transfers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File bankruptcy in your name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Take out loans in your name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Get ID issued in your name, but with their picture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Give your name to police during an arrest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5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Change billing address on your credit card account</a:t>
            </a:r>
          </a:p>
        </p:txBody>
      </p:sp>
    </p:spTree>
    <p:extLst>
      <p:ext uri="{BB962C8B-B14F-4D97-AF65-F5344CB8AC3E}">
        <p14:creationId xmlns:p14="http://schemas.microsoft.com/office/powerpoint/2010/main" val="35253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9" descr="Financial%20Liter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839939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0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Garamond" panose="02020404030301010803" pitchFamily="18" charset="0"/>
              </a:rPr>
              <a:t>Identity Theft</a:t>
            </a:r>
            <a:endParaRPr lang="en-US" sz="48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80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Ways People Accidentally Give Thieves Access To Identity: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“Dumpster Diving”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“Skimming”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“Pretexting” and “Verification”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“Phishing”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“Freeware”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“Spyware”</a:t>
            </a:r>
            <a:endParaRPr lang="en-US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9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7" descr="digging-out-of-credit-card-debt-info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002" y="-27710"/>
            <a:ext cx="5317298" cy="688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5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sz="4800" b="1" u="sng" dirty="0" smtClean="0">
                <a:latin typeface="Garamond" pitchFamily="18" charset="0"/>
              </a:rPr>
              <a:t>Questions for Review</a:t>
            </a:r>
          </a:p>
        </p:txBody>
      </p:sp>
      <p:sp>
        <p:nvSpPr>
          <p:cNvPr id="19463" name="Rectangle 9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7162800" cy="4876800"/>
          </a:xfrm>
        </p:spPr>
        <p:txBody>
          <a:bodyPr>
            <a:normAutofit lnSpcReduction="10000"/>
          </a:bodyPr>
          <a:lstStyle/>
          <a:p>
            <a:r>
              <a:rPr lang="en-US" altLang="en-US" sz="2400" i="1" dirty="0" smtClean="0">
                <a:solidFill>
                  <a:schemeClr val="tx1"/>
                </a:solidFill>
              </a:rPr>
              <a:t>Why are personal financial literacy skills important?</a:t>
            </a:r>
          </a:p>
          <a:p>
            <a:endParaRPr lang="en-US" altLang="en-US" sz="900" i="1" dirty="0" smtClean="0">
              <a:solidFill>
                <a:schemeClr val="tx1"/>
              </a:solidFill>
            </a:endParaRPr>
          </a:p>
          <a:p>
            <a:r>
              <a:rPr lang="en-US" altLang="en-US" sz="2400" i="1" dirty="0" smtClean="0">
                <a:solidFill>
                  <a:schemeClr val="tx1"/>
                </a:solidFill>
              </a:rPr>
              <a:t>What factors should be included when saving, budgeting, investing, and spending?</a:t>
            </a:r>
          </a:p>
          <a:p>
            <a:endParaRPr lang="en-US" altLang="en-US" sz="900" i="1" dirty="0" smtClean="0">
              <a:solidFill>
                <a:schemeClr val="tx1"/>
              </a:solidFill>
            </a:endParaRPr>
          </a:p>
          <a:p>
            <a:r>
              <a:rPr lang="en-US" altLang="en-US" sz="2400" i="1" dirty="0" smtClean="0">
                <a:solidFill>
                  <a:schemeClr val="tx1"/>
                </a:solidFill>
              </a:rPr>
              <a:t>At this point in your life, what are your short-term, middle-term, and long-term financial goals?</a:t>
            </a:r>
          </a:p>
          <a:p>
            <a:endParaRPr lang="en-US" altLang="en-US" sz="900" i="1" dirty="0" smtClean="0">
              <a:solidFill>
                <a:schemeClr val="tx1"/>
              </a:solidFill>
            </a:endParaRPr>
          </a:p>
          <a:p>
            <a:r>
              <a:rPr lang="en-US" altLang="en-US" sz="2400" i="1" dirty="0" smtClean="0">
                <a:solidFill>
                  <a:schemeClr val="tx1"/>
                </a:solidFill>
              </a:rPr>
              <a:t>What is the difference between credit and debit? How does this impact our financial history?</a:t>
            </a:r>
          </a:p>
          <a:p>
            <a:endParaRPr lang="en-US" altLang="en-US" sz="800" i="1" dirty="0" smtClean="0">
              <a:solidFill>
                <a:schemeClr val="tx1"/>
              </a:solidFill>
            </a:endParaRPr>
          </a:p>
          <a:p>
            <a:r>
              <a:rPr lang="en-US" altLang="en-US" sz="2400" i="1" dirty="0" smtClean="0">
                <a:solidFill>
                  <a:schemeClr val="tx1"/>
                </a:solidFill>
              </a:rPr>
              <a:t>What factors impact major decisions?</a:t>
            </a:r>
          </a:p>
          <a:p>
            <a:endParaRPr lang="en-US" altLang="en-US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1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>
          <a:xfrm>
            <a:off x="838200" y="258763"/>
            <a:ext cx="7848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Financial Goals</a:t>
            </a:r>
          </a:p>
        </p:txBody>
      </p:sp>
      <p:sp>
        <p:nvSpPr>
          <p:cNvPr id="6151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162800" cy="480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Garamond" pitchFamily="18" charset="0"/>
              </a:rPr>
              <a:t>Short-term goals: 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  <a:latin typeface="Garamond" pitchFamily="18" charset="0"/>
              </a:rPr>
              <a:t>Desired achievements and financial decisions in the next year?</a:t>
            </a:r>
          </a:p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Garamond" pitchFamily="18" charset="0"/>
              </a:rPr>
              <a:t>Middle-term goals: 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  <a:latin typeface="Garamond" pitchFamily="18" charset="0"/>
              </a:rPr>
              <a:t>Desired achievements and financial decisions in the next 1-5 years?</a:t>
            </a:r>
          </a:p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Garamond" pitchFamily="18" charset="0"/>
              </a:rPr>
              <a:t>Long term goals</a:t>
            </a:r>
          </a:p>
          <a:p>
            <a:pPr lvl="1" eaLnBrk="1" hangingPunct="1"/>
            <a:r>
              <a:rPr lang="en-US" altLang="en-US" sz="2800" dirty="0" smtClean="0">
                <a:solidFill>
                  <a:schemeClr val="tx1"/>
                </a:solidFill>
                <a:latin typeface="Garamond" pitchFamily="18" charset="0"/>
              </a:rPr>
              <a:t>Desired achievements and financial decisions beyond 5 years from now?</a:t>
            </a:r>
          </a:p>
        </p:txBody>
      </p:sp>
    </p:spTree>
    <p:extLst>
      <p:ext uri="{BB962C8B-B14F-4D97-AF65-F5344CB8AC3E}">
        <p14:creationId xmlns:p14="http://schemas.microsoft.com/office/powerpoint/2010/main" val="135716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Saving &amp; Investing</a:t>
            </a:r>
          </a:p>
        </p:txBody>
      </p:sp>
      <p:sp>
        <p:nvSpPr>
          <p:cNvPr id="7175" name="Rectangle 10"/>
          <p:cNvSpPr>
            <a:spLocks noGrp="1"/>
          </p:cNvSpPr>
          <p:nvPr>
            <p:ph type="body" idx="4294967295"/>
          </p:nvPr>
        </p:nvSpPr>
        <p:spPr>
          <a:xfrm>
            <a:off x="990600" y="1600200"/>
            <a:ext cx="7239000" cy="3429000"/>
          </a:xfrm>
        </p:spPr>
        <p:txBody>
          <a:bodyPr>
            <a:noAutofit/>
          </a:bodyPr>
          <a:lstStyle/>
          <a:p>
            <a:r>
              <a:rPr lang="en-US" altLang="en-US" sz="3200" dirty="0" smtClean="0">
                <a:solidFill>
                  <a:schemeClr val="tx1"/>
                </a:solidFill>
              </a:rPr>
              <a:t>What can I do with my money?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Spend it! </a:t>
            </a: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Take it to the bank…</a:t>
            </a:r>
          </a:p>
          <a:p>
            <a:pPr lvl="2"/>
            <a:r>
              <a:rPr lang="en-US" altLang="en-US" sz="2800" dirty="0" smtClean="0">
                <a:solidFill>
                  <a:schemeClr val="tx1"/>
                </a:solidFill>
              </a:rPr>
              <a:t>Savings Accounts</a:t>
            </a:r>
          </a:p>
          <a:p>
            <a:pPr lvl="2"/>
            <a:r>
              <a:rPr lang="en-US" altLang="en-US" sz="2800" dirty="0" smtClean="0">
                <a:solidFill>
                  <a:schemeClr val="tx1"/>
                </a:solidFill>
              </a:rPr>
              <a:t>Checking Accounts</a:t>
            </a:r>
          </a:p>
          <a:p>
            <a:pPr lvl="2"/>
            <a:r>
              <a:rPr lang="en-US" altLang="en-US" sz="2800" dirty="0" smtClean="0">
                <a:solidFill>
                  <a:schemeClr val="tx1"/>
                </a:solidFill>
              </a:rPr>
              <a:t>Certificate of Deposit (CD)</a:t>
            </a:r>
          </a:p>
          <a:p>
            <a:pPr lvl="2"/>
            <a:r>
              <a:rPr lang="en-US" altLang="en-US" sz="2800" dirty="0" smtClean="0">
                <a:solidFill>
                  <a:schemeClr val="tx1"/>
                </a:solidFill>
              </a:rPr>
              <a:t>Safety Deposits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1524000" y="5546725"/>
            <a:ext cx="6172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2">
              <a:spcBef>
                <a:spcPct val="20000"/>
              </a:spcBef>
              <a:buFont typeface="Arial" charset="0"/>
              <a:buNone/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914400" y="5648904"/>
            <a:ext cx="7391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Note:</a:t>
            </a:r>
            <a:r>
              <a:rPr lang="en-US" altLang="en-US" i="1" dirty="0">
                <a:solidFill>
                  <a:srgbClr val="FF0000"/>
                </a:solidFill>
              </a:rPr>
              <a:t> Consider the fees, charges, interest rates and services provided when choosing a bank to use.  All financial institutions are not the same!</a:t>
            </a:r>
          </a:p>
        </p:txBody>
      </p:sp>
    </p:spTree>
    <p:extLst>
      <p:ext uri="{BB962C8B-B14F-4D97-AF65-F5344CB8AC3E}">
        <p14:creationId xmlns:p14="http://schemas.microsoft.com/office/powerpoint/2010/main" val="109296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Saving &amp; Investing</a:t>
            </a:r>
          </a:p>
        </p:txBody>
      </p:sp>
      <p:sp>
        <p:nvSpPr>
          <p:cNvPr id="8199" name="Rectangle 9"/>
          <p:cNvSpPr>
            <a:spLocks noGrp="1"/>
          </p:cNvSpPr>
          <p:nvPr>
            <p:ph type="body" idx="4294967295"/>
          </p:nvPr>
        </p:nvSpPr>
        <p:spPr>
          <a:xfrm>
            <a:off x="990600" y="1676400"/>
            <a:ext cx="7162800" cy="44497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200" b="1" dirty="0" smtClean="0">
                <a:solidFill>
                  <a:schemeClr val="tx1"/>
                </a:solidFill>
              </a:rPr>
              <a:t>Investing Your Money:</a:t>
            </a:r>
          </a:p>
          <a:p>
            <a:endParaRPr lang="en-US" altLang="en-US" sz="1100" b="1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800" b="1" dirty="0" smtClean="0">
                <a:solidFill>
                  <a:schemeClr val="tx1"/>
                </a:solidFill>
              </a:rPr>
              <a:t>Stocks</a:t>
            </a:r>
            <a:r>
              <a:rPr lang="en-US" altLang="en-US" sz="2800" dirty="0" smtClean="0">
                <a:solidFill>
                  <a:schemeClr val="tx1"/>
                </a:solidFill>
              </a:rPr>
              <a:t>: Shares of a company</a:t>
            </a:r>
          </a:p>
          <a:p>
            <a:pPr lvl="2"/>
            <a:r>
              <a:rPr lang="en-US" altLang="en-US" sz="2800" dirty="0" smtClean="0">
                <a:solidFill>
                  <a:schemeClr val="tx1"/>
                </a:solidFill>
              </a:rPr>
              <a:t>Gives individual people “ownership” of a business or product for profit</a:t>
            </a:r>
          </a:p>
          <a:p>
            <a:pPr lvl="2"/>
            <a:endParaRPr lang="en-US" altLang="en-US" sz="11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800" b="1" dirty="0" smtClean="0">
                <a:solidFill>
                  <a:schemeClr val="tx1"/>
                </a:solidFill>
              </a:rPr>
              <a:t>Bonds</a:t>
            </a:r>
            <a:r>
              <a:rPr lang="en-US" altLang="en-US" sz="2800" dirty="0" smtClean="0">
                <a:solidFill>
                  <a:schemeClr val="tx1"/>
                </a:solidFill>
              </a:rPr>
              <a:t>: Note of money loaned with guaranteed pay &amp; interest</a:t>
            </a:r>
          </a:p>
          <a:p>
            <a:pPr lvl="1"/>
            <a:endParaRPr lang="en-US" altLang="en-US" sz="11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800" dirty="0" smtClean="0">
                <a:solidFill>
                  <a:schemeClr val="tx1"/>
                </a:solidFill>
              </a:rPr>
              <a:t>Other Ways of Investing</a:t>
            </a:r>
          </a:p>
          <a:p>
            <a:pPr lvl="2"/>
            <a:r>
              <a:rPr lang="en-US" altLang="en-US" sz="2800" dirty="0" smtClean="0">
                <a:solidFill>
                  <a:schemeClr val="tx1"/>
                </a:solidFill>
              </a:rPr>
              <a:t>Real Estate</a:t>
            </a:r>
          </a:p>
          <a:p>
            <a:pPr lvl="2"/>
            <a:r>
              <a:rPr lang="en-US" altLang="en-US" sz="2800" dirty="0" smtClean="0">
                <a:solidFill>
                  <a:schemeClr val="tx1"/>
                </a:solidFill>
              </a:rPr>
              <a:t>Owning a business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38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u="sng" dirty="0" smtClean="0">
                <a:latin typeface="Garamond" pitchFamily="18" charset="0"/>
              </a:rPr>
              <a:t>Major Decisions</a:t>
            </a:r>
          </a:p>
        </p:txBody>
      </p:sp>
      <p:sp>
        <p:nvSpPr>
          <p:cNvPr id="13319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086600" cy="5029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Housing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Rent vs. Owning: What are the benefits and consequences of each option?</a:t>
            </a:r>
          </a:p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Job/Income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Can you balance a part-time job with other responsibilities? What are your long term options?</a:t>
            </a:r>
          </a:p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Cars</a:t>
            </a:r>
            <a:endParaRPr lang="en-US" altLang="en-US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 second you drive off the lot in a car it decreases in value. Is it worth it?</a:t>
            </a:r>
          </a:p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College</a:t>
            </a:r>
            <a:endParaRPr lang="en-US" altLang="en-US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Have you considered applying for scholarships and financial aid?</a:t>
            </a:r>
          </a:p>
        </p:txBody>
      </p:sp>
    </p:spTree>
    <p:extLst>
      <p:ext uri="{BB962C8B-B14F-4D97-AF65-F5344CB8AC3E}">
        <p14:creationId xmlns:p14="http://schemas.microsoft.com/office/powerpoint/2010/main" val="289982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371600"/>
          </a:xfrm>
        </p:spPr>
        <p:txBody>
          <a:bodyPr>
            <a:normAutofit fontScale="90000"/>
          </a:bodyPr>
          <a:lstStyle/>
          <a:p>
            <a:r>
              <a:rPr lang="en-US" altLang="en-US" sz="5300" b="1" u="sng" dirty="0" smtClean="0">
                <a:latin typeface="Garamond" pitchFamily="18" charset="0"/>
              </a:rPr>
              <a:t>Housing </a:t>
            </a:r>
            <a:r>
              <a:rPr lang="en-US" altLang="en-US" sz="4800" b="1" u="sng" dirty="0" smtClean="0">
                <a:latin typeface="Garamond" pitchFamily="18" charset="0"/>
              </a:rPr>
              <a:t/>
            </a:r>
            <a:br>
              <a:rPr lang="en-US" altLang="en-US" sz="4800" b="1" u="sng" dirty="0" smtClean="0">
                <a:latin typeface="Garamond" pitchFamily="18" charset="0"/>
              </a:rPr>
            </a:br>
            <a:r>
              <a:rPr lang="en-US" altLang="en-US" sz="4400" b="1" u="sng" dirty="0" smtClean="0">
                <a:latin typeface="Garamond" pitchFamily="18" charset="0"/>
              </a:rPr>
              <a:t>(Renting vs. Owning)</a:t>
            </a:r>
            <a:endParaRPr lang="en-US" sz="4400" b="1" dirty="0"/>
          </a:p>
        </p:txBody>
      </p:sp>
      <p:sp>
        <p:nvSpPr>
          <p:cNvPr id="4" name="Rectangle 10"/>
          <p:cNvSpPr txBox="1">
            <a:spLocks/>
          </p:cNvSpPr>
          <p:nvPr/>
        </p:nvSpPr>
        <p:spPr>
          <a:xfrm>
            <a:off x="685800" y="1949018"/>
            <a:ext cx="350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Renting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Borrowing space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Not a long-term investment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Only or best option available to some based on income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Good for those that move around a lot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Owner of facility required to take care of problems that may come up</a:t>
            </a:r>
          </a:p>
        </p:txBody>
      </p:sp>
      <p:sp>
        <p:nvSpPr>
          <p:cNvPr id="5" name="Rectangle 11"/>
          <p:cNvSpPr txBox="1">
            <a:spLocks/>
          </p:cNvSpPr>
          <p:nvPr/>
        </p:nvSpPr>
        <p:spPr>
          <a:xfrm>
            <a:off x="5029200" y="1993036"/>
            <a:ext cx="335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Owning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Eventually the property is yours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Long-term investment that may produce a profit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Permanent settlement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You are required to take care of any problems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Mortgage must become part of budget</a:t>
            </a:r>
          </a:p>
        </p:txBody>
      </p:sp>
    </p:spTree>
    <p:extLst>
      <p:ext uri="{BB962C8B-B14F-4D97-AF65-F5344CB8AC3E}">
        <p14:creationId xmlns:p14="http://schemas.microsoft.com/office/powerpoint/2010/main" val="9382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271</TotalTime>
  <Words>2420</Words>
  <Application>Microsoft Office PowerPoint</Application>
  <PresentationFormat>On-screen Show (4:3)</PresentationFormat>
  <Paragraphs>368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Austin</vt:lpstr>
      <vt:lpstr>Personal Financial Literacy</vt:lpstr>
      <vt:lpstr>Financial Literacy</vt:lpstr>
      <vt:lpstr>Setting Priorities</vt:lpstr>
      <vt:lpstr>PowerPoint Presentation</vt:lpstr>
      <vt:lpstr>Financial Goals</vt:lpstr>
      <vt:lpstr>Saving &amp; Investing</vt:lpstr>
      <vt:lpstr>Saving &amp; Investing</vt:lpstr>
      <vt:lpstr>Major Decisions</vt:lpstr>
      <vt:lpstr>Housing  (Renting vs. Owning)</vt:lpstr>
      <vt:lpstr>Working Part-Time?</vt:lpstr>
      <vt:lpstr>Cars/Transportation</vt:lpstr>
      <vt:lpstr>Financial Aid</vt:lpstr>
      <vt:lpstr>Budgeting &amp; Spending</vt:lpstr>
      <vt:lpstr>Budgeting &amp; Spending</vt:lpstr>
      <vt:lpstr>PowerPoint Presentation</vt:lpstr>
      <vt:lpstr>Insurance &amp; Taxes</vt:lpstr>
      <vt:lpstr>Insurance: Basic Definitions</vt:lpstr>
      <vt:lpstr>Types of Insurance</vt:lpstr>
      <vt:lpstr>Types Of Insurance</vt:lpstr>
      <vt:lpstr>How To Keep Insurance Costs Down</vt:lpstr>
      <vt:lpstr>Where To Keep What</vt:lpstr>
      <vt:lpstr>Taxes</vt:lpstr>
      <vt:lpstr>Taxes</vt:lpstr>
      <vt:lpstr>Other Tax Terms</vt:lpstr>
      <vt:lpstr>More Taxes??!!!</vt:lpstr>
      <vt:lpstr>Credit</vt:lpstr>
      <vt:lpstr>The Basics of Credit</vt:lpstr>
      <vt:lpstr>The Cost Of Using Credit</vt:lpstr>
      <vt:lpstr>The Cost of Using Credit</vt:lpstr>
      <vt:lpstr>The Rewards of Credit</vt:lpstr>
      <vt:lpstr>The Rewards of Credit</vt:lpstr>
      <vt:lpstr>Risks of Credit</vt:lpstr>
      <vt:lpstr>Risks of Credit</vt:lpstr>
      <vt:lpstr>Keeping Up With Credit</vt:lpstr>
      <vt:lpstr>Keeping Up With Credit</vt:lpstr>
      <vt:lpstr>Keeping Up With Credit</vt:lpstr>
      <vt:lpstr>Credit vs. Debit</vt:lpstr>
      <vt:lpstr>Identity Theft</vt:lpstr>
      <vt:lpstr>Identity Theft</vt:lpstr>
      <vt:lpstr>Identity Theft</vt:lpstr>
      <vt:lpstr>PowerPoint Presentation</vt:lpstr>
      <vt:lpstr>Questions for Review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Financial Literacy</dc:title>
  <dc:creator>Jennifer Joyce</dc:creator>
  <cp:lastModifiedBy>Brian McDonald</cp:lastModifiedBy>
  <cp:revision>18</cp:revision>
  <dcterms:created xsi:type="dcterms:W3CDTF">2014-05-15T16:07:29Z</dcterms:created>
  <dcterms:modified xsi:type="dcterms:W3CDTF">2016-05-19T10:45:53Z</dcterms:modified>
</cp:coreProperties>
</file>