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3" r:id="rId4"/>
    <p:sldId id="258" r:id="rId5"/>
    <p:sldId id="262" r:id="rId6"/>
    <p:sldId id="257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E1C6E4B-C367-4DD0-91AF-D70A000755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4259329-CA6D-41B1-89E8-13F48897BB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snews.com/news/equal-pay-day-5-key-points-about-the-gender-wage-gap/" TargetMode="External"/><Relationship Id="rId2" Type="http://schemas.openxmlformats.org/officeDocument/2006/relationships/hyperlink" Target="https://www.youtube.com/watch?v=PsB1e-1BB4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3XU4fMlN3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20&amp;v=tQE0ldkiKo0" TargetMode="External"/><Relationship Id="rId2" Type="http://schemas.openxmlformats.org/officeDocument/2006/relationships/hyperlink" Target="https://www.youtube.com/watch?v=EhreonsZU4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2&amp;v=GOqtl53V3JI" TargetMode="External"/><Relationship Id="rId2" Type="http://schemas.openxmlformats.org/officeDocument/2006/relationships/hyperlink" Target="https://www.youtube.com/watch?v=_S0KeeGO66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time_continue=12&amp;v=9aCpaON5Ny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Poverty in America</a:t>
            </a:r>
            <a:br>
              <a:rPr lang="en-US" dirty="0" smtClean="0"/>
            </a:br>
            <a:r>
              <a:rPr lang="en-US" dirty="0" smtClean="0"/>
              <a:t>Jordan High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Income Inequality</a:t>
            </a:r>
            <a:r>
              <a:rPr lang="en-US" dirty="0" smtClean="0"/>
              <a:t>: Minimum Wage &amp; </a:t>
            </a:r>
            <a:br>
              <a:rPr lang="en-US" dirty="0" smtClean="0"/>
            </a:br>
            <a:r>
              <a:rPr lang="en-US" dirty="0" smtClean="0"/>
              <a:t>the Wage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6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Garamond" panose="02020404030301010803" pitchFamily="18" charset="0"/>
                <a:hlinkClick r:id="rId2"/>
              </a:rPr>
              <a:t>Wage Gap</a:t>
            </a:r>
            <a:r>
              <a:rPr lang="en-US" sz="2400" dirty="0" smtClean="0">
                <a:latin typeface="Garamond" panose="02020404030301010803" pitchFamily="18" charset="0"/>
              </a:rPr>
              <a:t>: the difference between the earnings of men and women relative to the earnings of men 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  <a:hlinkClick r:id="rId3"/>
              </a:rPr>
              <a:t>5 </a:t>
            </a:r>
            <a:r>
              <a:rPr lang="en-US" sz="2000" dirty="0">
                <a:latin typeface="Garamond" panose="02020404030301010803" pitchFamily="18" charset="0"/>
                <a:hlinkClick r:id="rId3"/>
              </a:rPr>
              <a:t>Key Points about the Gender Wage </a:t>
            </a:r>
            <a:r>
              <a:rPr lang="en-US" sz="2000" dirty="0" smtClean="0">
                <a:latin typeface="Garamond" panose="02020404030301010803" pitchFamily="18" charset="0"/>
                <a:hlinkClick r:id="rId3"/>
              </a:rPr>
              <a:t>Gap</a:t>
            </a:r>
            <a:endParaRPr lang="en-US" sz="2000" dirty="0">
              <a:latin typeface="Garamond" panose="02020404030301010803" pitchFamily="18" charset="0"/>
            </a:endParaRP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Earnings Difference</a:t>
            </a:r>
          </a:p>
          <a:p>
            <a:pPr lvl="2"/>
            <a:r>
              <a:rPr lang="en-US" sz="1800" dirty="0" smtClean="0">
                <a:latin typeface="Garamond" panose="02020404030301010803" pitchFamily="18" charset="0"/>
              </a:rPr>
              <a:t>White Women – $0.79</a:t>
            </a:r>
          </a:p>
          <a:p>
            <a:pPr lvl="2"/>
            <a:r>
              <a:rPr lang="en-US" sz="1800" dirty="0" smtClean="0">
                <a:latin typeface="Garamond" panose="02020404030301010803" pitchFamily="18" charset="0"/>
              </a:rPr>
              <a:t>Black Women – $0.69</a:t>
            </a:r>
          </a:p>
          <a:p>
            <a:pPr lvl="2"/>
            <a:r>
              <a:rPr lang="en-US" sz="1800" dirty="0" smtClean="0">
                <a:latin typeface="Garamond" panose="02020404030301010803" pitchFamily="18" charset="0"/>
              </a:rPr>
              <a:t>Hispanic Women – $0.59</a:t>
            </a:r>
          </a:p>
          <a:p>
            <a:pPr lvl="1"/>
            <a:endParaRPr lang="en-US" sz="2000" dirty="0" smtClean="0">
              <a:latin typeface="Garamond" panose="02020404030301010803" pitchFamily="18" charset="0"/>
            </a:endParaRPr>
          </a:p>
          <a:p>
            <a:r>
              <a:rPr lang="en-US" sz="2400" dirty="0" smtClean="0">
                <a:latin typeface="Garamond" panose="02020404030301010803" pitchFamily="18" charset="0"/>
              </a:rPr>
              <a:t>Causes of the Wage Gap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History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Sexism and Discrimination – mommy track, maternity leave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Glass Ceiling – limited opportunities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Others?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3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What People Miss About the Gender Wage Gap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With your partner, complete the following:</a:t>
            </a:r>
          </a:p>
          <a:p>
            <a:pPr lvl="1"/>
            <a:r>
              <a:rPr lang="en-US" sz="2000" dirty="0" smtClean="0"/>
              <a:t>Read and annotate one of the following articles</a:t>
            </a:r>
          </a:p>
          <a:p>
            <a:pPr lvl="2"/>
            <a:r>
              <a:rPr lang="en-US" sz="1800" i="1" dirty="0" smtClean="0"/>
              <a:t>The Gender Pay Gap is a Complete Myth</a:t>
            </a:r>
            <a:r>
              <a:rPr lang="en-US" sz="1800" dirty="0" smtClean="0"/>
              <a:t> (CBS News)</a:t>
            </a:r>
          </a:p>
          <a:p>
            <a:pPr lvl="2"/>
            <a:r>
              <a:rPr lang="en-US" sz="1800" i="1" dirty="0" smtClean="0"/>
              <a:t>The Gender Pay Gap: Myth vs. Fact (National Organization of Women)</a:t>
            </a:r>
          </a:p>
          <a:p>
            <a:pPr lvl="1"/>
            <a:r>
              <a:rPr lang="en-US" sz="2000" dirty="0" smtClean="0"/>
              <a:t>Discuss the arguments with your partner. You should be familiar with both articles.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History</a:t>
            </a:r>
          </a:p>
          <a:p>
            <a:pPr lvl="1"/>
            <a:r>
              <a:rPr lang="en-US" sz="2800" dirty="0" smtClean="0">
                <a:latin typeface="Garamond" panose="02020404030301010803" pitchFamily="18" charset="0"/>
                <a:hlinkClick r:id="rId2"/>
              </a:rPr>
              <a:t>A Brief History of the U.S. Minimum Wage </a:t>
            </a:r>
            <a:r>
              <a:rPr lang="en-US" sz="2800" dirty="0" smtClean="0">
                <a:latin typeface="Garamond" panose="02020404030301010803" pitchFamily="18" charset="0"/>
              </a:rPr>
              <a:t>(ABC) </a:t>
            </a:r>
            <a:br>
              <a:rPr lang="en-US" sz="2800" dirty="0" smtClean="0">
                <a:latin typeface="Garamond" panose="02020404030301010803" pitchFamily="18" charset="0"/>
              </a:rPr>
            </a:br>
            <a:endParaRPr lang="en-US" sz="2800" dirty="0" smtClean="0">
              <a:latin typeface="Garamond" panose="02020404030301010803" pitchFamily="18" charset="0"/>
            </a:endParaRPr>
          </a:p>
          <a:p>
            <a:pPr lvl="1"/>
            <a:r>
              <a:rPr lang="en-US" sz="2800" dirty="0" smtClean="0">
                <a:latin typeface="Garamond" panose="02020404030301010803" pitchFamily="18" charset="0"/>
                <a:hlinkClick r:id="rId3"/>
              </a:rPr>
              <a:t>A History of the Minimum Wage </a:t>
            </a:r>
            <a:r>
              <a:rPr lang="en-US" sz="2800" dirty="0" smtClean="0">
                <a:latin typeface="Garamond" panose="02020404030301010803" pitchFamily="18" charset="0"/>
              </a:rPr>
              <a:t>(Time)</a:t>
            </a:r>
          </a:p>
          <a:p>
            <a:pPr lvl="2"/>
            <a:r>
              <a:rPr lang="en-US" sz="2200" dirty="0" smtClean="0">
                <a:latin typeface="Garamond" panose="02020404030301010803" pitchFamily="18" charset="0"/>
              </a:rPr>
              <a:t>Early 1900s – Progressive Movement</a:t>
            </a:r>
          </a:p>
          <a:p>
            <a:pPr lvl="2"/>
            <a:r>
              <a:rPr lang="en-US" sz="2200" dirty="0" smtClean="0">
                <a:latin typeface="Garamond" panose="02020404030301010803" pitchFamily="18" charset="0"/>
              </a:rPr>
              <a:t>FDR/New Deal: The Fair Labor Standards Act (1938) set national minimum wage of 0.25 an hour, 44 hour work week, and the elimination of child labor</a:t>
            </a:r>
          </a:p>
          <a:p>
            <a:pPr lvl="2"/>
            <a:r>
              <a:rPr lang="en-US" sz="2200" dirty="0" smtClean="0">
                <a:latin typeface="Garamond" panose="02020404030301010803" pitchFamily="18" charset="0"/>
              </a:rPr>
              <a:t>1990s – “Living Wage Movement” </a:t>
            </a:r>
          </a:p>
          <a:p>
            <a:pPr marL="640080" lvl="2" indent="0">
              <a:buNone/>
            </a:pPr>
            <a:endParaRPr lang="en-US" sz="1800" dirty="0" smtClean="0">
              <a:latin typeface="Garamond" panose="02020404030301010803" pitchFamily="18" charset="0"/>
            </a:endParaRPr>
          </a:p>
          <a:p>
            <a:pPr marL="365760" lvl="1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wage -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8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Garamond" panose="02020404030301010803" pitchFamily="18" charset="0"/>
              </a:rPr>
              <a:t>Federal Minimum Wage </a:t>
            </a:r>
            <a:r>
              <a:rPr lang="en-US" sz="2600" dirty="0" smtClean="0">
                <a:latin typeface="Garamond" panose="02020404030301010803" pitchFamily="18" charset="0"/>
              </a:rPr>
              <a:t>Today ($7.25)</a:t>
            </a:r>
            <a:endParaRPr lang="en-US" sz="2200" dirty="0"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29 states (plus D.C) have a wage higher than fed min </a:t>
            </a:r>
            <a:r>
              <a:rPr lang="en-US" sz="2200" dirty="0" smtClean="0">
                <a:latin typeface="Garamond" panose="02020404030301010803" pitchFamily="18" charset="0"/>
              </a:rPr>
              <a:t>wage</a:t>
            </a:r>
          </a:p>
          <a:p>
            <a:pPr lvl="1"/>
            <a:r>
              <a:rPr lang="en-US" sz="2200" dirty="0" smtClean="0">
                <a:latin typeface="Garamond" panose="02020404030301010803" pitchFamily="18" charset="0"/>
              </a:rPr>
              <a:t>Some cities have a higher minimum wage; some states have laws prohibiting cities and counties from setting a higher wage level</a:t>
            </a:r>
            <a:endParaRPr lang="en-US" sz="2200" dirty="0"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2,561,000 workers (or 3.3% of the hourly paid working </a:t>
            </a:r>
            <a:r>
              <a:rPr lang="en-US" sz="2200" dirty="0" smtClean="0">
                <a:latin typeface="Garamond" panose="02020404030301010803" pitchFamily="18" charset="0"/>
              </a:rPr>
              <a:t>population) earn </a:t>
            </a:r>
            <a:r>
              <a:rPr lang="en-US" sz="2200" dirty="0">
                <a:latin typeface="Garamond" panose="02020404030301010803" pitchFamily="18" charset="0"/>
              </a:rPr>
              <a:t>the federal minimum </a:t>
            </a:r>
            <a:r>
              <a:rPr lang="en-US" sz="2200" dirty="0" smtClean="0">
                <a:latin typeface="Garamond" panose="02020404030301010803" pitchFamily="18" charset="0"/>
              </a:rPr>
              <a:t>wage or less. </a:t>
            </a:r>
            <a:endParaRPr lang="en-US" sz="2200" dirty="0">
              <a:latin typeface="Garamond" panose="02020404030301010803" pitchFamily="18" charset="0"/>
            </a:endParaRPr>
          </a:p>
          <a:p>
            <a:pPr lvl="1"/>
            <a:r>
              <a:rPr lang="en-US" sz="2200" dirty="0" smtClean="0">
                <a:latin typeface="Garamond" panose="02020404030301010803" pitchFamily="18" charset="0"/>
              </a:rPr>
              <a:t>Workers earning less include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F</a:t>
            </a:r>
            <a:r>
              <a:rPr lang="en-US" sz="1900" dirty="0" smtClean="0">
                <a:latin typeface="Garamond" panose="02020404030301010803" pitchFamily="18" charset="0"/>
              </a:rPr>
              <a:t>ull time students who can be paid no less than 85% of the federal minimum wage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W</a:t>
            </a:r>
            <a:r>
              <a:rPr lang="en-US" sz="1900" dirty="0" smtClean="0">
                <a:latin typeface="Garamond" panose="02020404030301010803" pitchFamily="18" charset="0"/>
              </a:rPr>
              <a:t>orkers with disability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N</a:t>
            </a:r>
            <a:r>
              <a:rPr lang="en-US" sz="1900" dirty="0" smtClean="0">
                <a:latin typeface="Garamond" panose="02020404030301010803" pitchFamily="18" charset="0"/>
              </a:rPr>
              <a:t>ew hires under the age of 20 who may be paid $4.25 for the first 90 days of employment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T</a:t>
            </a:r>
            <a:r>
              <a:rPr lang="en-US" sz="1900" dirty="0" smtClean="0">
                <a:latin typeface="Garamond" panose="02020404030301010803" pitchFamily="18" charset="0"/>
              </a:rPr>
              <a:t>ipped workers who may be paid less but whose cash tips must make up their take home to equal at least the minimum wage</a:t>
            </a:r>
            <a:endParaRPr lang="en-US" sz="1900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0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9277"/>
            <a:ext cx="518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 smtClean="0"/>
              <a:t>DiscussioN</a:t>
            </a:r>
            <a:r>
              <a:rPr lang="en-US" sz="1800" dirty="0" smtClean="0"/>
              <a:t> prompt: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514600"/>
            <a:ext cx="1673352" cy="2432304"/>
          </a:xfrm>
        </p:spPr>
        <p:txBody>
          <a:bodyPr/>
          <a:lstStyle/>
          <a:p>
            <a:r>
              <a:rPr lang="en-US" dirty="0" smtClean="0"/>
              <a:t>Evaluate the information in the graph. What are three takeaways?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6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Debates – increase min wage?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407408"/>
          </a:xfrm>
        </p:spPr>
        <p:txBody>
          <a:bodyPr numCol="2"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Economic Activity and Job Growth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Reduce Poverty vs. Increase Poverty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Reduce spending vs. Hurt Businesses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Impact on inflation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Economic growth vs. Shift in workforce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Reduce income inequality vs. Low skill workers disadvantaged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Reduce racial/gender inequality vs. Reduce upward mobility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Raise other incomes vs. Increased automation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Increase productivity vs. Harm the poorest areas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Allow affordable housing vs. increased housing cost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Affordable everyday essentials vs. free market impact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Healthier population vs. decreased benefits/increased taxes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Increase vs. Decrease in school attendance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Reduce federal deficit vs. encouraging outsourcing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1900" dirty="0" smtClean="0">
                <a:latin typeface="Garamond" panose="02020404030301010803" pitchFamily="18" charset="0"/>
              </a:rPr>
              <a:t>A reduction in crime?</a:t>
            </a:r>
            <a:endParaRPr lang="en-US" sz="19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0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Debates – increase min wage?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anose="02020404030301010803" pitchFamily="18" charset="0"/>
              </a:rPr>
              <a:t>Does it help the poor?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  <a:hlinkClick r:id="rId2"/>
              </a:rPr>
              <a:t>Do Minimum Wage Increases Actually Help the Poor</a:t>
            </a:r>
            <a:r>
              <a:rPr lang="en-US" sz="2400" dirty="0" smtClean="0">
                <a:latin typeface="Garamond" panose="02020404030301010803" pitchFamily="18" charset="0"/>
              </a:rPr>
              <a:t>?</a:t>
            </a:r>
            <a:endParaRPr lang="en-US" sz="2400" dirty="0">
              <a:latin typeface="Garamond" panose="02020404030301010803" pitchFamily="18" charset="0"/>
            </a:endParaRPr>
          </a:p>
          <a:p>
            <a:pPr lvl="1"/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400" dirty="0" smtClean="0">
                <a:latin typeface="Garamond" panose="02020404030301010803" pitchFamily="18" charset="0"/>
              </a:rPr>
              <a:t>$15.00 an hour?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  <a:hlinkClick r:id="rId3"/>
              </a:rPr>
              <a:t>YES</a:t>
            </a:r>
            <a:r>
              <a:rPr lang="en-US" sz="2000" dirty="0" smtClean="0">
                <a:latin typeface="Garamond" panose="02020404030301010803" pitchFamily="18" charset="0"/>
              </a:rPr>
              <a:t> (Robert Reich, MoveOn.org) vs. </a:t>
            </a:r>
            <a:r>
              <a:rPr lang="en-US" sz="2000" dirty="0" smtClean="0">
                <a:latin typeface="Garamond" panose="02020404030301010803" pitchFamily="18" charset="0"/>
                <a:hlinkClick r:id="rId4"/>
              </a:rPr>
              <a:t>NO</a:t>
            </a:r>
            <a:r>
              <a:rPr lang="en-US" sz="2000" dirty="0" smtClean="0">
                <a:latin typeface="Garamond" panose="02020404030301010803" pitchFamily="18" charset="0"/>
              </a:rPr>
              <a:t> (Learn Liberty)</a:t>
            </a:r>
          </a:p>
          <a:p>
            <a:pPr lvl="1"/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200" dirty="0" smtClean="0">
                <a:latin typeface="Garamond" panose="02020404030301010803" pitchFamily="18" charset="0"/>
              </a:rPr>
              <a:t>How do you feel and why?</a:t>
            </a:r>
          </a:p>
        </p:txBody>
      </p:sp>
    </p:spTree>
    <p:extLst>
      <p:ext uri="{BB962C8B-B14F-4D97-AF65-F5344CB8AC3E}">
        <p14:creationId xmlns:p14="http://schemas.microsoft.com/office/powerpoint/2010/main" val="2841549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395</TotalTime>
  <Words>406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Income Inequality: Minimum Wage &amp;  the Wage Gap</vt:lpstr>
      <vt:lpstr>Wage gap</vt:lpstr>
      <vt:lpstr>Wage gap</vt:lpstr>
      <vt:lpstr>Minimum wage - history</vt:lpstr>
      <vt:lpstr>Minimum wage</vt:lpstr>
      <vt:lpstr>DiscussioN prompt:</vt:lpstr>
      <vt:lpstr>Debates – increase min wage?</vt:lpstr>
      <vt:lpstr>Debates – increase min wage?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Inequality: Minimum Wage &amp;  the Wage Gap</dc:title>
  <dc:creator>Asus</dc:creator>
  <cp:lastModifiedBy>Asus</cp:lastModifiedBy>
  <cp:revision>16</cp:revision>
  <dcterms:created xsi:type="dcterms:W3CDTF">2018-03-30T17:44:29Z</dcterms:created>
  <dcterms:modified xsi:type="dcterms:W3CDTF">2020-02-20T20:08:33Z</dcterms:modified>
</cp:coreProperties>
</file>