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B7E7-E81D-4AA0-AD2D-3639E09D62D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2A20-C54A-4BAC-8453-9F875B3F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B7E7-E81D-4AA0-AD2D-3639E09D62D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2A20-C54A-4BAC-8453-9F875B3F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1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B7E7-E81D-4AA0-AD2D-3639E09D62D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2A20-C54A-4BAC-8453-9F875B3F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1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B7E7-E81D-4AA0-AD2D-3639E09D62D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2A20-C54A-4BAC-8453-9F875B3F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8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B7E7-E81D-4AA0-AD2D-3639E09D62D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2A20-C54A-4BAC-8453-9F875B3F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3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B7E7-E81D-4AA0-AD2D-3639E09D62D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2A20-C54A-4BAC-8453-9F875B3F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B7E7-E81D-4AA0-AD2D-3639E09D62D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2A20-C54A-4BAC-8453-9F875B3F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B7E7-E81D-4AA0-AD2D-3639E09D62D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2A20-C54A-4BAC-8453-9F875B3F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1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B7E7-E81D-4AA0-AD2D-3639E09D62D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2A20-C54A-4BAC-8453-9F875B3F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3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B7E7-E81D-4AA0-AD2D-3639E09D62D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2A20-C54A-4BAC-8453-9F875B3F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8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B7E7-E81D-4AA0-AD2D-3639E09D62D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2A20-C54A-4BAC-8453-9F875B3F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8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FB7E7-E81D-4AA0-AD2D-3639E09D62D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22A20-C54A-4BAC-8453-9F875B3F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4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Exam Preparation</a:t>
            </a:r>
            <a:endParaRPr lang="en-US" b="1" u="sng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Resources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Review Book: How to use/not use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Online resources (see email)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Review Guides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Unit Plans: Objectives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Notebooks: If you are organized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Textbook as a </a:t>
            </a:r>
            <a:r>
              <a:rPr lang="en-US" dirty="0" smtClean="0">
                <a:latin typeface="Garamond" panose="02020404030301010803" pitchFamily="18" charset="0"/>
              </a:rPr>
              <a:t>reference/table of contents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Study Time</a:t>
            </a:r>
          </a:p>
        </p:txBody>
      </p:sp>
    </p:spTree>
    <p:extLst>
      <p:ext uri="{BB962C8B-B14F-4D97-AF65-F5344CB8AC3E}">
        <p14:creationId xmlns:p14="http://schemas.microsoft.com/office/powerpoint/2010/main" val="36886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Unit 1: American Democracy – Then and Now</a:t>
            </a:r>
            <a:endParaRPr lang="en-US" sz="3200" b="1" u="sng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800" u="sng" dirty="0" smtClean="0">
                <a:latin typeface="Garamond" panose="02020404030301010803" pitchFamily="18" charset="0"/>
              </a:rPr>
              <a:t>Democracy &amp; Citizenship</a:t>
            </a:r>
            <a:endParaRPr lang="en-US" sz="2800" u="sng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2211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>
                <a:latin typeface="Garamond" panose="02020404030301010803" pitchFamily="18" charset="0"/>
              </a:rPr>
              <a:t>History of Government</a:t>
            </a:r>
            <a:endParaRPr lang="en-US" sz="2800" u="sng" dirty="0">
              <a:latin typeface="Garamond" panose="020204040303010108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221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8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Unit 2 – Constitution/Federalism</a:t>
            </a:r>
            <a:endParaRPr lang="en-US" b="1" u="sng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Constitutional Principles</a:t>
            </a:r>
          </a:p>
          <a:p>
            <a:endParaRPr lang="en-US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/>
            </a:r>
            <a:br>
              <a:rPr lang="en-US" dirty="0" smtClean="0">
                <a:latin typeface="Garamond" panose="02020404030301010803" pitchFamily="18" charset="0"/>
              </a:rPr>
            </a:br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Structure of the Constitution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Preamble, Articles, Amendments</a:t>
            </a:r>
            <a:br>
              <a:rPr lang="en-US" dirty="0" smtClean="0">
                <a:latin typeface="Garamond" panose="02020404030301010803" pitchFamily="18" charset="0"/>
              </a:rPr>
            </a:br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Federalists vs. Anti-federalists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Bill of Rights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005074"/>
              </p:ext>
            </p:extLst>
          </p:nvPr>
        </p:nvGraphicFramePr>
        <p:xfrm>
          <a:off x="1600200" y="2286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Checks and Balances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Popular</a:t>
                      </a:r>
                      <a:r>
                        <a:rPr lang="en-US" baseline="0" dirty="0" smtClean="0"/>
                        <a:t> Sovereignty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Rule of Law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Separation of 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Government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6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Unit 3 – Civil Liberties/Civil Rights</a:t>
            </a:r>
            <a:endParaRPr lang="en-US" b="1" u="sng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aramond" panose="02020404030301010803" pitchFamily="18" charset="0"/>
              </a:rPr>
              <a:t>Court Cases/Amendment</a:t>
            </a:r>
          </a:p>
          <a:p>
            <a:pPr lvl="1"/>
            <a:r>
              <a:rPr lang="en-US" sz="3200" dirty="0" smtClean="0">
                <a:latin typeface="Garamond" panose="02020404030301010803" pitchFamily="18" charset="0"/>
              </a:rPr>
              <a:t>Speech </a:t>
            </a:r>
          </a:p>
          <a:p>
            <a:pPr lvl="1"/>
            <a:r>
              <a:rPr lang="en-US" sz="3200" dirty="0" smtClean="0">
                <a:latin typeface="Garamond" panose="02020404030301010803" pitchFamily="18" charset="0"/>
              </a:rPr>
              <a:t>Press</a:t>
            </a:r>
          </a:p>
          <a:p>
            <a:pPr lvl="1"/>
            <a:r>
              <a:rPr lang="en-US" sz="3200" dirty="0" smtClean="0">
                <a:latin typeface="Garamond" panose="02020404030301010803" pitchFamily="18" charset="0"/>
              </a:rPr>
              <a:t>Religion</a:t>
            </a:r>
          </a:p>
          <a:p>
            <a:pPr lvl="1"/>
            <a:r>
              <a:rPr lang="en-US" sz="3200" dirty="0" smtClean="0">
                <a:latin typeface="Garamond" panose="02020404030301010803" pitchFamily="18" charset="0"/>
              </a:rPr>
              <a:t>Rights of the Accused</a:t>
            </a:r>
          </a:p>
          <a:p>
            <a:pPr lvl="1"/>
            <a:r>
              <a:rPr lang="en-US" sz="3200" dirty="0" smtClean="0">
                <a:latin typeface="Garamond" panose="02020404030301010803" pitchFamily="18" charset="0"/>
              </a:rPr>
              <a:t>Right to Privacy</a:t>
            </a:r>
          </a:p>
          <a:p>
            <a:pPr lvl="1"/>
            <a:r>
              <a:rPr lang="en-US" sz="3200" dirty="0" smtClean="0">
                <a:latin typeface="Garamond" panose="02020404030301010803" pitchFamily="18" charset="0"/>
              </a:rPr>
              <a:t>Civil Rights</a:t>
            </a:r>
          </a:p>
        </p:txBody>
      </p:sp>
    </p:spTree>
    <p:extLst>
      <p:ext uri="{BB962C8B-B14F-4D97-AF65-F5344CB8AC3E}">
        <p14:creationId xmlns:p14="http://schemas.microsoft.com/office/powerpoint/2010/main" val="284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Unit 4 – American Political Culture</a:t>
            </a:r>
            <a:endParaRPr lang="en-US" b="1" u="sng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>Choose one of the following categories and create a one-page review guide, with terms and visuals</a:t>
            </a:r>
            <a:br>
              <a:rPr lang="en-US" dirty="0" smtClean="0">
                <a:latin typeface="Garamond" panose="02020404030301010803" pitchFamily="18" charset="0"/>
              </a:rPr>
            </a:br>
            <a:endParaRPr lang="en-US" dirty="0" smtClean="0">
              <a:latin typeface="Garamond" panose="02020404030301010803" pitchFamily="18" charset="0"/>
            </a:endParaRPr>
          </a:p>
          <a:p>
            <a:pPr lvl="2"/>
            <a:r>
              <a:rPr lang="en-US" sz="3200" dirty="0" smtClean="0">
                <a:latin typeface="Garamond" panose="02020404030301010803" pitchFamily="18" charset="0"/>
              </a:rPr>
              <a:t>10 Steps to the American Presidency</a:t>
            </a:r>
          </a:p>
          <a:p>
            <a:pPr lvl="2"/>
            <a:r>
              <a:rPr lang="en-US" sz="3200" dirty="0" smtClean="0">
                <a:latin typeface="Garamond" panose="02020404030301010803" pitchFamily="18" charset="0"/>
              </a:rPr>
              <a:t>Political Spectrum and Ideology</a:t>
            </a:r>
          </a:p>
          <a:p>
            <a:pPr lvl="2"/>
            <a:r>
              <a:rPr lang="en-US" sz="3200" dirty="0" smtClean="0">
                <a:latin typeface="Garamond" panose="02020404030301010803" pitchFamily="18" charset="0"/>
              </a:rPr>
              <a:t>Voting &amp; Political Participation</a:t>
            </a:r>
          </a:p>
          <a:p>
            <a:pPr lvl="2"/>
            <a:r>
              <a:rPr lang="en-US" sz="3200" dirty="0" smtClean="0">
                <a:latin typeface="Garamond" panose="02020404030301010803" pitchFamily="18" charset="0"/>
              </a:rPr>
              <a:t>Public Opinion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4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Unit 5: Linkage Institutions</a:t>
            </a:r>
            <a:endParaRPr lang="en-US" sz="3600" b="1" u="sng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849378"/>
              </p:ext>
            </p:extLst>
          </p:nvPr>
        </p:nvGraphicFramePr>
        <p:xfrm>
          <a:off x="457200" y="838200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611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Political</a:t>
                      </a:r>
                      <a:r>
                        <a:rPr lang="en-US" baseline="0" dirty="0" smtClean="0"/>
                        <a:t> Parties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Media</a:t>
                      </a:r>
                      <a:endParaRPr lang="en-US" dirty="0"/>
                    </a:p>
                  </a:txBody>
                  <a:tcPr/>
                </a:tc>
              </a:tr>
              <a:tr h="361149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1149"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1149">
                <a:tc>
                  <a:txBody>
                    <a:bodyPr/>
                    <a:lstStyle/>
                    <a:p>
                      <a:r>
                        <a:rPr lang="en-US" dirty="0" smtClean="0"/>
                        <a:t>Ultimate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1149">
                <a:tc>
                  <a:txBody>
                    <a:bodyPr/>
                    <a:lstStyle/>
                    <a:p>
                      <a:r>
                        <a:rPr lang="en-US" dirty="0" smtClean="0"/>
                        <a:t>Types/Examples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1149">
                <a:tc>
                  <a:txBody>
                    <a:bodyPr/>
                    <a:lstStyle/>
                    <a:p>
                      <a:r>
                        <a:rPr lang="en-US" dirty="0" smtClean="0"/>
                        <a:t>Political</a:t>
                      </a:r>
                      <a:r>
                        <a:rPr lang="en-US" baseline="0" dirty="0" smtClean="0"/>
                        <a:t> Spectrum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3353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Activities/Functions/Goals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149">
                <a:tc>
                  <a:txBody>
                    <a:bodyPr/>
                    <a:lstStyle/>
                    <a:p>
                      <a:r>
                        <a:rPr lang="en-US" dirty="0" smtClean="0"/>
                        <a:t>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1149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1149"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1149"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 Congress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1149"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 </a:t>
                      </a:r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1149"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 Court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1149"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 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1149">
                <a:tc>
                  <a:txBody>
                    <a:bodyPr/>
                    <a:lstStyle/>
                    <a:p>
                      <a:r>
                        <a:rPr lang="en-US" dirty="0" smtClean="0"/>
                        <a:t>Other Vocabulary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96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152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Midterm Exam Review</vt:lpstr>
      <vt:lpstr>Exam Preparation</vt:lpstr>
      <vt:lpstr>Unit 1: American Democracy – Then and Now</vt:lpstr>
      <vt:lpstr>Unit 2 – Constitution/Federalism</vt:lpstr>
      <vt:lpstr>Unit 3 – Civil Liberties/Civil Rights</vt:lpstr>
      <vt:lpstr>Unit 4 – American Political Culture</vt:lpstr>
      <vt:lpstr>Unit 5: Linkage Institutions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Linkage Institutions Review</dc:title>
  <dc:creator>Brian McDonald</dc:creator>
  <cp:lastModifiedBy>Brian McDonald</cp:lastModifiedBy>
  <cp:revision>4</cp:revision>
  <dcterms:created xsi:type="dcterms:W3CDTF">2014-12-11T14:09:33Z</dcterms:created>
  <dcterms:modified xsi:type="dcterms:W3CDTF">2014-12-16T13:42:31Z</dcterms:modified>
</cp:coreProperties>
</file>