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0" r:id="rId4"/>
    <p:sldId id="257" r:id="rId5"/>
    <p:sldId id="258" r:id="rId6"/>
    <p:sldId id="259" r:id="rId7"/>
    <p:sldId id="261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1B4E0CB-E82D-4F42-AE9E-984EABAE7DF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5AE64C-4684-4DB2-B45F-EE32A33ACD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E0CB-E82D-4F42-AE9E-984EABAE7DF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AE64C-4684-4DB2-B45F-EE32A33AC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1B4E0CB-E82D-4F42-AE9E-984EABAE7DF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F5AE64C-4684-4DB2-B45F-EE32A33ACD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E0CB-E82D-4F42-AE9E-984EABAE7DF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5AE64C-4684-4DB2-B45F-EE32A33ACDA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E0CB-E82D-4F42-AE9E-984EABAE7DF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F5AE64C-4684-4DB2-B45F-EE32A33ACD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B4E0CB-E82D-4F42-AE9E-984EABAE7DF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5AE64C-4684-4DB2-B45F-EE32A33ACDA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B4E0CB-E82D-4F42-AE9E-984EABAE7DF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F5AE64C-4684-4DB2-B45F-EE32A33ACD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E0CB-E82D-4F42-AE9E-984EABAE7DF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5AE64C-4684-4DB2-B45F-EE32A33AC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E0CB-E82D-4F42-AE9E-984EABAE7DF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5AE64C-4684-4DB2-B45F-EE32A33ACD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4E0CB-E82D-4F42-AE9E-984EABAE7DF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F5AE64C-4684-4DB2-B45F-EE32A33ACDA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1B4E0CB-E82D-4F42-AE9E-984EABAE7DF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F5AE64C-4684-4DB2-B45F-EE32A33ACD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B4E0CB-E82D-4F42-AE9E-984EABAE7DFC}" type="datetimeFigureOut">
              <a:rPr lang="en-US" smtClean="0"/>
              <a:t>10/7/2018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F5AE64C-4684-4DB2-B45F-EE32A33ACD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733800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Hispanic/</a:t>
            </a:r>
            <a:r>
              <a:rPr lang="en-US" b="1" dirty="0" err="1" smtClean="0">
                <a:latin typeface="Garamond" panose="02020404030301010803" pitchFamily="18" charset="0"/>
              </a:rPr>
              <a:t>Latinx</a:t>
            </a:r>
            <a:r>
              <a:rPr lang="en-US" b="1" dirty="0" smtClean="0">
                <a:latin typeface="Garamond" panose="02020404030301010803" pitchFamily="18" charset="0"/>
              </a:rPr>
              <a:t>: </a:t>
            </a:r>
            <a:br>
              <a:rPr lang="en-US" b="1" dirty="0" smtClean="0">
                <a:latin typeface="Garamond" panose="02020404030301010803" pitchFamily="18" charset="0"/>
              </a:rPr>
            </a:br>
            <a:r>
              <a:rPr lang="en-US" b="1" dirty="0" smtClean="0">
                <a:latin typeface="Garamond" panose="02020404030301010803" pitchFamily="18" charset="0"/>
              </a:rPr>
              <a:t>Data, Concepts &amp; Subgroups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Multicultural Studies – Jordan High School</a:t>
            </a:r>
          </a:p>
        </p:txBody>
      </p:sp>
    </p:spTree>
    <p:extLst>
      <p:ext uri="{BB962C8B-B14F-4D97-AF65-F5344CB8AC3E}">
        <p14:creationId xmlns:p14="http://schemas.microsoft.com/office/powerpoint/2010/main" val="23570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Garamond" panose="02020404030301010803" pitchFamily="18" charset="0"/>
              </a:rPr>
              <a:t>Puerto Ricans</a:t>
            </a:r>
            <a:endParaRPr lang="en-US" u="sng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Reasons for debt/economic decline (poverty rate is currently at 50%)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Population loss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Job crisis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Lenders enabled the island’s debt binge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Failed pension promises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Federal rules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Hurricane damage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US" dirty="0" smtClean="0"/>
              <a:t>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53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aramond" panose="02020404030301010803" pitchFamily="18" charset="0"/>
              </a:rPr>
              <a:t>Central/South Americans</a:t>
            </a:r>
            <a:endParaRPr lang="en-US" b="1" u="sng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000" dirty="0" smtClean="0">
                <a:latin typeface="Garamond" panose="02020404030301010803" pitchFamily="18" charset="0"/>
              </a:rPr>
              <a:t>Diverse population that has not been closely studied</a:t>
            </a:r>
          </a:p>
          <a:p>
            <a:r>
              <a:rPr lang="en-US" sz="3000" dirty="0" smtClean="0">
                <a:latin typeface="Garamond" panose="02020404030301010803" pitchFamily="18" charset="0"/>
              </a:rPr>
              <a:t>People are described based on language and dialects, religious differences, urban vs. rural backgrounds, and </a:t>
            </a:r>
            <a:r>
              <a:rPr lang="en-US" sz="3000" b="1" dirty="0" smtClean="0">
                <a:latin typeface="Garamond" panose="02020404030301010803" pitchFamily="18" charset="0"/>
              </a:rPr>
              <a:t>color gradient </a:t>
            </a:r>
            <a:r>
              <a:rPr lang="en-US" sz="3000" dirty="0" smtClean="0">
                <a:latin typeface="Garamond" panose="02020404030301010803" pitchFamily="18" charset="0"/>
              </a:rPr>
              <a:t>(the placement of people on a continuum from light to dark skin color rather than in distinct racial subgroupings) </a:t>
            </a:r>
          </a:p>
          <a:p>
            <a:r>
              <a:rPr lang="en-US" sz="3000" dirty="0" smtClean="0">
                <a:latin typeface="Garamond" panose="02020404030301010803" pitchFamily="18" charset="0"/>
              </a:rPr>
              <a:t>Immigration has been sporadic, influenced by our immigration laws and social forces</a:t>
            </a:r>
          </a:p>
          <a:p>
            <a:r>
              <a:rPr lang="en-US" sz="3000" dirty="0" smtClean="0">
                <a:latin typeface="Garamond" panose="02020404030301010803" pitchFamily="18" charset="0"/>
              </a:rPr>
              <a:t>Modern issues: immigration status and brain drain, high unemployment</a:t>
            </a:r>
            <a:endParaRPr lang="en-US" sz="3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045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aramond" panose="02020404030301010803" pitchFamily="18" charset="0"/>
              </a:rPr>
              <a:t>Mexican Americans</a:t>
            </a:r>
            <a:endParaRPr lang="en-US" b="1" u="sng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Historical context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19</a:t>
            </a:r>
            <a:r>
              <a:rPr lang="en-US" baseline="30000" dirty="0" smtClean="0">
                <a:latin typeface="Garamond" panose="02020404030301010803" pitchFamily="18" charset="0"/>
              </a:rPr>
              <a:t>th</a:t>
            </a:r>
            <a:r>
              <a:rPr lang="en-US" dirty="0" smtClean="0">
                <a:latin typeface="Garamond" panose="02020404030301010803" pitchFamily="18" charset="0"/>
              </a:rPr>
              <a:t> Century: they were regarded as a conquered people as whites were already prejudiced against people of mixed blood</a:t>
            </a:r>
          </a:p>
          <a:p>
            <a:pPr lvl="2"/>
            <a:r>
              <a:rPr lang="en-US" dirty="0" smtClean="0">
                <a:latin typeface="Garamond" panose="02020404030301010803" pitchFamily="18" charset="0"/>
              </a:rPr>
              <a:t>Mexican America War, 1846-1848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20</a:t>
            </a:r>
            <a:r>
              <a:rPr lang="en-US" baseline="30000" dirty="0" smtClean="0">
                <a:latin typeface="Garamond" panose="02020404030301010803" pitchFamily="18" charset="0"/>
              </a:rPr>
              <a:t>th</a:t>
            </a:r>
            <a:r>
              <a:rPr lang="en-US" dirty="0" smtClean="0">
                <a:latin typeface="Garamond" panose="02020404030301010803" pitchFamily="18" charset="0"/>
              </a:rPr>
              <a:t> Century: a pattern of second-class treatment</a:t>
            </a:r>
          </a:p>
          <a:p>
            <a:pPr lvl="2"/>
            <a:r>
              <a:rPr lang="en-US" dirty="0" smtClean="0">
                <a:latin typeface="Garamond" panose="02020404030301010803" pitchFamily="18" charset="0"/>
              </a:rPr>
              <a:t>Repatriation – the program during the 1930s of deporting Mexicans</a:t>
            </a:r>
          </a:p>
          <a:p>
            <a:pPr lvl="2"/>
            <a:r>
              <a:rPr lang="en-US" dirty="0" smtClean="0">
                <a:latin typeface="Garamond" panose="02020404030301010803" pitchFamily="18" charset="0"/>
              </a:rPr>
              <a:t>Bracero Program: contracted Mexican laborers brought to the United States during World War II (ended in 1964)</a:t>
            </a:r>
          </a:p>
          <a:p>
            <a:pPr lvl="2"/>
            <a:r>
              <a:rPr lang="en-US" dirty="0" smtClean="0">
                <a:latin typeface="Garamond" panose="02020404030301010803" pitchFamily="18" charset="0"/>
              </a:rPr>
              <a:t>La Raza: “The People,” a term referring to the rich heritage of Mexican Americans and therefore used to denote a sense of pride among Mexican Americans today</a:t>
            </a:r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20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Garamond" panose="02020404030301010803" pitchFamily="18" charset="0"/>
              </a:rPr>
              <a:t>Language &amp; Numbers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Identification/Language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Hispanic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Latino</a:t>
            </a:r>
          </a:p>
          <a:p>
            <a:pPr lvl="2"/>
            <a:r>
              <a:rPr lang="en-US" dirty="0" err="1" smtClean="0">
                <a:latin typeface="Garamond" panose="02020404030301010803" pitchFamily="18" charset="0"/>
              </a:rPr>
              <a:t>Latinx</a:t>
            </a:r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Second largest group in the United States today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More than 1 in 8 people in the US population are of Spanish or Latin American origin</a:t>
            </a:r>
          </a:p>
          <a:p>
            <a:r>
              <a:rPr lang="en-US" dirty="0" smtClean="0">
                <a:latin typeface="Garamond" panose="02020404030301010803" pitchFamily="18" charset="0"/>
              </a:rPr>
              <a:t>The Census Bureau estimates that by the year 2100, Hispanics will constitute about 1/3</a:t>
            </a:r>
            <a:r>
              <a:rPr lang="en-US" baseline="30000" dirty="0" smtClean="0">
                <a:latin typeface="Garamond" panose="02020404030301010803" pitchFamily="18" charset="0"/>
              </a:rPr>
              <a:t>rd</a:t>
            </a:r>
            <a:r>
              <a:rPr lang="en-US" dirty="0" smtClean="0">
                <a:latin typeface="Garamond" panose="02020404030301010803" pitchFamily="18" charset="0"/>
              </a:rPr>
              <a:t> of the US population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95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aramond" panose="02020404030301010803" pitchFamily="18" charset="0"/>
              </a:rPr>
              <a:t>Key Terms &amp; Concepts</a:t>
            </a:r>
            <a:endParaRPr lang="en-US" b="1" u="sng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76400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Garamond" panose="02020404030301010803" pitchFamily="18" charset="0"/>
              </a:rPr>
              <a:t>Alien</a:t>
            </a:r>
            <a:r>
              <a:rPr lang="en-US" dirty="0" smtClean="0">
                <a:latin typeface="Garamond" panose="02020404030301010803" pitchFamily="18" charset="0"/>
              </a:rPr>
              <a:t> – non-citizen, documented or undocumented (12-14 million undocumented)</a:t>
            </a:r>
          </a:p>
          <a:p>
            <a:r>
              <a:rPr lang="en-US" b="1" dirty="0" smtClean="0">
                <a:latin typeface="Garamond" panose="02020404030301010803" pitchFamily="18" charset="0"/>
              </a:rPr>
              <a:t>Borderlands</a:t>
            </a:r>
            <a:r>
              <a:rPr lang="en-US" dirty="0" smtClean="0">
                <a:latin typeface="Garamond" panose="02020404030301010803" pitchFamily="18" charset="0"/>
              </a:rPr>
              <a:t> – the area of common culture along the border between Mexico and the United States</a:t>
            </a:r>
          </a:p>
          <a:p>
            <a:r>
              <a:rPr lang="en-US" b="1" dirty="0" err="1" smtClean="0">
                <a:latin typeface="Garamond" panose="02020404030301010803" pitchFamily="18" charset="0"/>
              </a:rPr>
              <a:t>Ethclass</a:t>
            </a:r>
            <a:r>
              <a:rPr lang="en-US" dirty="0" smtClean="0">
                <a:latin typeface="Garamond" panose="02020404030301010803" pitchFamily="18" charset="0"/>
              </a:rPr>
              <a:t> – the merging of ethnicity and class in a person’s status</a:t>
            </a:r>
          </a:p>
          <a:p>
            <a:r>
              <a:rPr lang="en-US" b="1" dirty="0" smtClean="0">
                <a:latin typeface="Garamond" panose="02020404030301010803" pitchFamily="18" charset="0"/>
              </a:rPr>
              <a:t>Immigrant</a:t>
            </a:r>
            <a:r>
              <a:rPr lang="en-US" dirty="0" smtClean="0">
                <a:latin typeface="Garamond" panose="02020404030301010803" pitchFamily="18" charset="0"/>
              </a:rPr>
              <a:t> – person who comes to a country with the intention of permanent settlement</a:t>
            </a:r>
          </a:p>
          <a:p>
            <a:r>
              <a:rPr lang="en-US" b="1" dirty="0" err="1" smtClean="0">
                <a:latin typeface="Garamond" panose="02020404030301010803" pitchFamily="18" charset="0"/>
              </a:rPr>
              <a:t>Panethnicity</a:t>
            </a:r>
            <a:r>
              <a:rPr lang="en-US" dirty="0" smtClean="0">
                <a:latin typeface="Garamond" panose="02020404030301010803" pitchFamily="18" charset="0"/>
              </a:rPr>
              <a:t> – group solidarity</a:t>
            </a:r>
          </a:p>
          <a:p>
            <a:r>
              <a:rPr lang="en-US" b="1" dirty="0" smtClean="0">
                <a:latin typeface="Garamond" panose="02020404030301010803" pitchFamily="18" charset="0"/>
              </a:rPr>
              <a:t>Remittances</a:t>
            </a:r>
            <a:r>
              <a:rPr lang="en-US" dirty="0" smtClean="0">
                <a:latin typeface="Garamond" panose="02020404030301010803" pitchFamily="18" charset="0"/>
              </a:rPr>
              <a:t> – monies that immigrants return to their country of origin</a:t>
            </a:r>
          </a:p>
        </p:txBody>
      </p:sp>
    </p:spTree>
    <p:extLst>
      <p:ext uri="{BB962C8B-B14F-4D97-AF65-F5344CB8AC3E}">
        <p14:creationId xmlns:p14="http://schemas.microsoft.com/office/powerpoint/2010/main" val="204425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09246"/>
            <a:ext cx="7411994" cy="5307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01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"/>
            <a:ext cx="7829476" cy="5708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15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350" y="223838"/>
            <a:ext cx="5829300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6130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aramond" panose="02020404030301010803" pitchFamily="18" charset="0"/>
              </a:rPr>
              <a:t>Cuban Americans</a:t>
            </a:r>
            <a:endParaRPr lang="en-US" b="1" u="sng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752600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Three waves of immigration	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First wave (1959-1962): </a:t>
            </a:r>
            <a:r>
              <a:rPr lang="en-US" b="1" dirty="0" smtClean="0">
                <a:latin typeface="Garamond" panose="02020404030301010803" pitchFamily="18" charset="0"/>
              </a:rPr>
              <a:t>Castro’s</a:t>
            </a:r>
            <a:r>
              <a:rPr lang="en-US" dirty="0" smtClean="0">
                <a:latin typeface="Garamond" panose="02020404030301010803" pitchFamily="18" charset="0"/>
              </a:rPr>
              <a:t> assumption of power to the </a:t>
            </a:r>
            <a:r>
              <a:rPr lang="en-US" b="1" dirty="0" smtClean="0">
                <a:latin typeface="Garamond" panose="02020404030301010803" pitchFamily="18" charset="0"/>
              </a:rPr>
              <a:t>Cuban Missile Crisis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Second wave (1965-1973): Special program of “</a:t>
            </a:r>
            <a:r>
              <a:rPr lang="en-US" b="1" dirty="0" smtClean="0">
                <a:latin typeface="Garamond" panose="02020404030301010803" pitchFamily="18" charset="0"/>
              </a:rPr>
              <a:t>freedom flights</a:t>
            </a:r>
            <a:r>
              <a:rPr lang="en-US" dirty="0" smtClean="0">
                <a:latin typeface="Garamond" panose="02020404030301010803" pitchFamily="18" charset="0"/>
              </a:rPr>
              <a:t>” between Havana to Miami</a:t>
            </a:r>
          </a:p>
          <a:p>
            <a:pPr lvl="2"/>
            <a:r>
              <a:rPr lang="en-US" dirty="0" smtClean="0">
                <a:latin typeface="Garamond" panose="02020404030301010803" pitchFamily="18" charset="0"/>
              </a:rPr>
              <a:t>Most settled in Miami, creating ‘</a:t>
            </a:r>
            <a:r>
              <a:rPr lang="en-US" b="1" dirty="0" smtClean="0">
                <a:latin typeface="Garamond" panose="02020404030301010803" pitchFamily="18" charset="0"/>
              </a:rPr>
              <a:t>Little Havana</a:t>
            </a:r>
            <a:r>
              <a:rPr lang="en-US" dirty="0" smtClean="0">
                <a:latin typeface="Garamond" panose="02020404030301010803" pitchFamily="18" charset="0"/>
              </a:rPr>
              <a:t>’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Third wave (1980s): </a:t>
            </a:r>
            <a:r>
              <a:rPr lang="en-US" b="1" dirty="0" err="1" smtClean="0">
                <a:latin typeface="Garamond" panose="02020404030301010803" pitchFamily="18" charset="0"/>
              </a:rPr>
              <a:t>Marielitos</a:t>
            </a:r>
            <a:r>
              <a:rPr lang="en-US" dirty="0" smtClean="0">
                <a:latin typeface="Garamond" panose="02020404030301010803" pitchFamily="18" charset="0"/>
              </a:rPr>
              <a:t> – name given to the people forcibly deported by way of Mariel </a:t>
            </a:r>
            <a:r>
              <a:rPr lang="en-US" dirty="0" err="1" smtClean="0">
                <a:latin typeface="Garamond" panose="02020404030301010803" pitchFamily="18" charset="0"/>
              </a:rPr>
              <a:t>habor</a:t>
            </a:r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Modern Issues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2000: </a:t>
            </a:r>
            <a:r>
              <a:rPr lang="en-US" b="1" dirty="0" smtClean="0">
                <a:latin typeface="Garamond" panose="02020404030301010803" pitchFamily="18" charset="0"/>
              </a:rPr>
              <a:t>Elian Gonzalez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George W. Bush vs. Barack Obama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Reflected in the film Sicko</a:t>
            </a:r>
          </a:p>
        </p:txBody>
      </p:sp>
    </p:spTree>
    <p:extLst>
      <p:ext uri="{BB962C8B-B14F-4D97-AF65-F5344CB8AC3E}">
        <p14:creationId xmlns:p14="http://schemas.microsoft.com/office/powerpoint/2010/main" val="164992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aramond" panose="02020404030301010803" pitchFamily="18" charset="0"/>
              </a:rPr>
              <a:t>Puerto Ricans</a:t>
            </a:r>
            <a:endParaRPr lang="en-US" b="1" u="sng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The United States acquired Puerto Rico as a result of the Spanish American war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Strategic location for maritime trade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Citizenship was extended to Puerto Ricans by the Jones Act of 1917 but they remained a colony (today are called a U.S. territory)</a:t>
            </a:r>
            <a:br>
              <a:rPr lang="en-US" dirty="0" smtClean="0">
                <a:latin typeface="Garamond" panose="02020404030301010803" pitchFamily="18" charset="0"/>
              </a:rPr>
            </a:br>
            <a:endParaRPr lang="en-US" dirty="0" smtClean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Economic challenges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World War II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Loss of manufacturing jobs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Recession of the 1970s and 1980s</a:t>
            </a:r>
          </a:p>
          <a:p>
            <a:pPr lvl="1"/>
            <a:r>
              <a:rPr lang="en-US" b="1" dirty="0" err="1" smtClean="0">
                <a:latin typeface="Garamond" panose="02020404030301010803" pitchFamily="18" charset="0"/>
              </a:rPr>
              <a:t>Neoricans</a:t>
            </a:r>
            <a:r>
              <a:rPr lang="en-US" dirty="0" smtClean="0">
                <a:latin typeface="Garamond" panose="02020404030301010803" pitchFamily="18" charset="0"/>
              </a:rPr>
              <a:t>: Puerto Ricans who return to the island to settle after living on the mainland of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285824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Garamond" panose="02020404030301010803" pitchFamily="18" charset="0"/>
              </a:rPr>
              <a:t>Puerto Ricans</a:t>
            </a:r>
            <a:endParaRPr lang="en-US" b="1" u="sng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Garamond" panose="02020404030301010803" pitchFamily="18" charset="0"/>
              </a:rPr>
              <a:t>Issues of Statehood and Self-Rule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Territory: fear of higher taxes and erosion of cultural heritage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Statehood: full “citizenship status, ” key to increased economic development and expansion for tourism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Independence: regain cultural and political autonomy</a:t>
            </a:r>
            <a:endParaRPr lang="en-US" dirty="0">
              <a:latin typeface="Garamond" panose="02020404030301010803" pitchFamily="18" charset="0"/>
            </a:endParaRPr>
          </a:p>
          <a:p>
            <a:r>
              <a:rPr lang="en-US" dirty="0" smtClean="0">
                <a:latin typeface="Garamond" panose="02020404030301010803" pitchFamily="18" charset="0"/>
              </a:rPr>
              <a:t>Future status most recently faced a vote in 1998; in a nonbinding referendum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50% favored commonwealth status 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47% supported statehood</a:t>
            </a:r>
          </a:p>
          <a:p>
            <a:pPr lvl="1"/>
            <a:r>
              <a:rPr lang="en-US" dirty="0" smtClean="0">
                <a:latin typeface="Garamond" panose="02020404030301010803" pitchFamily="18" charset="0"/>
              </a:rPr>
              <a:t>3% favored complete independence</a:t>
            </a:r>
          </a:p>
        </p:txBody>
      </p:sp>
    </p:spTree>
    <p:extLst>
      <p:ext uri="{BB962C8B-B14F-4D97-AF65-F5344CB8AC3E}">
        <p14:creationId xmlns:p14="http://schemas.microsoft.com/office/powerpoint/2010/main" val="120909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114</TotalTime>
  <Words>461</Words>
  <Application>Microsoft Office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Median</vt:lpstr>
      <vt:lpstr>Hispanic/Latinx:  Data, Concepts &amp; Subgroups</vt:lpstr>
      <vt:lpstr>Language &amp; Numbers</vt:lpstr>
      <vt:lpstr>Key Terms &amp; Concepts</vt:lpstr>
      <vt:lpstr>PowerPoint Presentation</vt:lpstr>
      <vt:lpstr>PowerPoint Presentation</vt:lpstr>
      <vt:lpstr>PowerPoint Presentation</vt:lpstr>
      <vt:lpstr>Cuban Americans</vt:lpstr>
      <vt:lpstr>Puerto Ricans</vt:lpstr>
      <vt:lpstr>Puerto Ricans</vt:lpstr>
      <vt:lpstr>Puerto Ricans</vt:lpstr>
      <vt:lpstr>Central/South Americans</vt:lpstr>
      <vt:lpstr>Mexican Americans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10</cp:revision>
  <dcterms:created xsi:type="dcterms:W3CDTF">2018-10-07T15:44:21Z</dcterms:created>
  <dcterms:modified xsi:type="dcterms:W3CDTF">2018-10-07T17:40:04Z</dcterms:modified>
</cp:coreProperties>
</file>