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68" r:id="rId5"/>
    <p:sldId id="269" r:id="rId6"/>
    <p:sldId id="270" r:id="rId7"/>
    <p:sldId id="259" r:id="rId8"/>
    <p:sldId id="271" r:id="rId9"/>
    <p:sldId id="260" r:id="rId10"/>
    <p:sldId id="263" r:id="rId11"/>
    <p:sldId id="272" r:id="rId12"/>
    <p:sldId id="275" r:id="rId13"/>
    <p:sldId id="276" r:id="rId14"/>
    <p:sldId id="284" r:id="rId15"/>
    <p:sldId id="273" r:id="rId16"/>
    <p:sldId id="262" r:id="rId17"/>
    <p:sldId id="261" r:id="rId18"/>
    <p:sldId id="264" r:id="rId19"/>
    <p:sldId id="278" r:id="rId20"/>
    <p:sldId id="283" r:id="rId21"/>
    <p:sldId id="281" r:id="rId22"/>
    <p:sldId id="279" r:id="rId23"/>
    <p:sldId id="265" r:id="rId24"/>
    <p:sldId id="280" r:id="rId25"/>
    <p:sldId id="282" r:id="rId26"/>
    <p:sldId id="267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0714555-6C2C-47B3-B6F7-FBFC2AED8CAF}">
  <a:tblStyle styleId="{B0714555-6C2C-47B3-B6F7-FBFC2AED8CAF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/>
    <p:restoredTop sz="94753"/>
  </p:normalViewPr>
  <p:slideViewPr>
    <p:cSldViewPr snapToGrid="0" snapToObjects="1">
      <p:cViewPr>
        <p:scale>
          <a:sx n="96" d="100"/>
          <a:sy n="96" d="100"/>
        </p:scale>
        <p:origin x="-154" y="2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92F89BA-8E86-3A4F-B1E2-AA13A44E95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97255E-B648-C84D-9B55-B9D27CABA0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D3606-8B4E-0343-BF90-FFA862B10ACA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54F0A3-D241-9A4B-AAE3-8ABB26A27D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E4FC667-3639-BF45-94FD-93324710E3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A771D-3067-A343-85A9-3743F2CB9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13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24541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Not applicable to WA.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56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Not: Nevada, New Mexico, Montana, North Dakota, Missouri, Massachusetts, New Hampshire, Maine</a:t>
            </a:r>
          </a:p>
        </p:txBody>
      </p:sp>
    </p:spTree>
    <p:extLst>
      <p:ext uri="{BB962C8B-B14F-4D97-AF65-F5344CB8AC3E}">
        <p14:creationId xmlns:p14="http://schemas.microsoft.com/office/powerpoint/2010/main" val="1497421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a </a:t>
            </a:r>
          </a:p>
        </p:txBody>
      </p:sp>
    </p:spTree>
    <p:extLst>
      <p:ext uri="{BB962C8B-B14F-4D97-AF65-F5344CB8AC3E}">
        <p14:creationId xmlns:p14="http://schemas.microsoft.com/office/powerpoint/2010/main" val="3967209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0" t="0" r="0" b="0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0" t="0" r="0" b="0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tpa.com/PageView.aspx?f=GEN_StateRequirements.html" TargetMode="External"/><Relationship Id="rId2" Type="http://schemas.openxmlformats.org/officeDocument/2006/relationships/hyperlink" Target="https://secure.aacte.org/apps/rl/res_get.php?fid=1014&amp;ref=edtp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tpa.com/Home.aspx" TargetMode="External"/><Relationship Id="rId2" Type="http://schemas.openxmlformats.org/officeDocument/2006/relationships/hyperlink" Target="https://sites.duke.edu/matprogram/edtpa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dtpa.aacte.org/state-polic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/>
              <a:t>edTPA Orientation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2450700" y="4263385"/>
            <a:ext cx="4242600" cy="73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>
                <a:solidFill>
                  <a:schemeClr val="bg1"/>
                </a:solidFill>
              </a:rPr>
              <a:t>August 9, 2018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2988" y="1550450"/>
            <a:ext cx="2918017" cy="20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The WHAT it looks like</a:t>
            </a:r>
          </a:p>
        </p:txBody>
      </p:sp>
      <p:graphicFrame>
        <p:nvGraphicFramePr>
          <p:cNvPr id="117" name="Shape 117"/>
          <p:cNvGraphicFramePr/>
          <p:nvPr>
            <p:extLst>
              <p:ext uri="{D42A27DB-BD31-4B8C-83A1-F6EECF244321}">
                <p14:modId xmlns:p14="http://schemas.microsoft.com/office/powerpoint/2010/main" val="1270792408"/>
              </p:ext>
            </p:extLst>
          </p:nvPr>
        </p:nvGraphicFramePr>
        <p:xfrm>
          <a:off x="676362" y="1444071"/>
          <a:ext cx="7791325" cy="3124110"/>
        </p:xfrm>
        <a:graphic>
          <a:graphicData uri="http://schemas.openxmlformats.org/drawingml/2006/table">
            <a:tbl>
              <a:tblPr>
                <a:noFill/>
                <a:tableStyleId>{B0714555-6C2C-47B3-B6F7-FBFC2AED8CAF}</a:tableStyleId>
              </a:tblPr>
              <a:tblGrid>
                <a:gridCol w="1249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59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2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Artifacts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Commentaries/Templates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Task 1: Planning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 dirty="0"/>
                        <a:t>Context for Learning</a:t>
                      </a:r>
                    </a:p>
                    <a:p>
                      <a:pPr marL="457200" lvl="0" indent="-3048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 dirty="0"/>
                        <a:t>Lesson Plans  </a:t>
                      </a:r>
                    </a:p>
                    <a:p>
                      <a:pPr marL="457200" lvl="0" indent="-3048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 dirty="0"/>
                        <a:t>Additional Instructional Materials  </a:t>
                      </a:r>
                    </a:p>
                    <a:p>
                      <a:pPr marL="457200" lvl="0" indent="-3048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 dirty="0"/>
                        <a:t>Blank Assessments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Planning Commentary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Task 2: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Instruction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/>
                        <a:t>Video clips </a:t>
                      </a:r>
                    </a:p>
                    <a:p>
                      <a:pPr marL="457200" lvl="0" indent="-3048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/>
                        <a:t>Supporting Documentation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Instruction Commentary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Task 3: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Assessment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 dirty="0"/>
                        <a:t>3 student work samples</a:t>
                      </a:r>
                    </a:p>
                    <a:p>
                      <a:pPr marL="457200" lvl="0" indent="-3048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 dirty="0"/>
                        <a:t>Evaluation criteria for chosen assessment</a:t>
                      </a:r>
                    </a:p>
                    <a:p>
                      <a:pPr marL="457200" lvl="0" indent="-3048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 b="1" dirty="0"/>
                        <a:t>Optional</a:t>
                      </a:r>
                      <a:r>
                        <a:rPr lang="en" sz="1200" dirty="0"/>
                        <a:t>:  if feedback is not written on samples, audio or video file w/ optional transcription</a:t>
                      </a:r>
                    </a:p>
                    <a:p>
                      <a:pPr marL="457200" lvl="0" indent="-3048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 b="1" dirty="0"/>
                        <a:t>Optional: </a:t>
                      </a:r>
                      <a:r>
                        <a:rPr lang="en" sz="1200" dirty="0"/>
                        <a:t>video for academic language requirement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Assessment Commentary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5354" y="3617751"/>
            <a:ext cx="1113850" cy="152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227D794-57D3-F440-A44C-D57D6C7C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1: Planning Stage of Teaching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0FCC1A-8532-9942-880B-79C310513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05700"/>
            <a:ext cx="3999900" cy="3374644"/>
          </a:xfrm>
        </p:spPr>
        <p:txBody>
          <a:bodyPr/>
          <a:lstStyle/>
          <a:p>
            <a:pPr marL="285750" lvl="1" indent="-285750"/>
            <a:r>
              <a:rPr lang="en-US" sz="1800" dirty="0">
                <a:solidFill>
                  <a:schemeClr val="tx1"/>
                </a:solidFill>
              </a:rPr>
              <a:t>Build students’ content understanding</a:t>
            </a:r>
          </a:p>
          <a:p>
            <a:pPr marL="285750" lvl="1" indent="-285750"/>
            <a:r>
              <a:rPr lang="en-US" sz="1800" dirty="0">
                <a:solidFill>
                  <a:schemeClr val="tx1"/>
                </a:solidFill>
              </a:rPr>
              <a:t>Support students’ learning needs</a:t>
            </a:r>
          </a:p>
          <a:p>
            <a:pPr marL="285750" lvl="1" indent="-285750"/>
            <a:r>
              <a:rPr lang="en-US" sz="1800" dirty="0">
                <a:solidFill>
                  <a:schemeClr val="tx1"/>
                </a:solidFill>
              </a:rPr>
              <a:t>Use knowledge of your students to plan effectively </a:t>
            </a:r>
          </a:p>
          <a:p>
            <a:pPr marL="285750" lvl="1" indent="-285750"/>
            <a:r>
              <a:rPr lang="en-US" sz="1800" dirty="0">
                <a:solidFill>
                  <a:schemeClr val="tx1"/>
                </a:solidFill>
              </a:rPr>
              <a:t>Leverage assessments to monitor student learning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58C5817-5D4D-2642-A23E-61658724639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/>
            <a:r>
              <a:rPr lang="en-US" sz="1400" dirty="0">
                <a:solidFill>
                  <a:schemeClr val="tx1"/>
                </a:solidFill>
              </a:rPr>
              <a:t>The </a:t>
            </a:r>
            <a:r>
              <a:rPr lang="en-US" sz="1400" b="1" dirty="0">
                <a:solidFill>
                  <a:schemeClr val="tx1"/>
                </a:solidFill>
              </a:rPr>
              <a:t>artifacts and commentaries</a:t>
            </a:r>
            <a:r>
              <a:rPr lang="en-US" sz="1400" dirty="0">
                <a:solidFill>
                  <a:schemeClr val="tx1"/>
                </a:solidFill>
              </a:rPr>
              <a:t> required for </a:t>
            </a:r>
            <a:r>
              <a:rPr lang="en-US" sz="1400" b="1" dirty="0">
                <a:solidFill>
                  <a:schemeClr val="tx1"/>
                </a:solidFill>
              </a:rPr>
              <a:t>Task 1 </a:t>
            </a:r>
            <a:r>
              <a:rPr lang="en-US" sz="1400" dirty="0">
                <a:solidFill>
                  <a:schemeClr val="tx1"/>
                </a:solidFill>
              </a:rPr>
              <a:t>include: </a:t>
            </a:r>
          </a:p>
          <a:p>
            <a:pPr marL="285750" indent="-285750"/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</a:rPr>
              <a:t>Context for learning </a:t>
            </a:r>
            <a:r>
              <a:rPr lang="en-US" sz="1400" dirty="0">
                <a:solidFill>
                  <a:schemeClr val="tx1"/>
                </a:solidFill>
              </a:rPr>
              <a:t>(demographic information about the classroom and school community);</a:t>
            </a:r>
          </a:p>
          <a:p>
            <a:pPr marL="285750" indent="-285750"/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</a:rPr>
              <a:t>Lesson plans</a:t>
            </a:r>
            <a:endParaRPr lang="en-US" sz="1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285750" indent="-285750"/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Additional </a:t>
            </a:r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</a:rPr>
              <a:t>instructional materials</a:t>
            </a:r>
            <a:endParaRPr lang="en-US" sz="1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285750" indent="-285750"/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</a:rPr>
              <a:t>Blank assessments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3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227D794-57D3-F440-A44C-D57D6C7C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2: Instruction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0FCC1A-8532-9942-880B-79C310513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05700"/>
            <a:ext cx="3999900" cy="3374644"/>
          </a:xfrm>
        </p:spPr>
        <p:txBody>
          <a:bodyPr/>
          <a:lstStyle/>
          <a:p>
            <a:pPr marL="285750" lvl="1" indent="-285750"/>
            <a:r>
              <a:rPr lang="en-US" sz="1800" dirty="0">
                <a:solidFill>
                  <a:schemeClr val="tx1"/>
                </a:solidFill>
              </a:rPr>
              <a:t>Learning environment</a:t>
            </a:r>
          </a:p>
          <a:p>
            <a:pPr marL="285750" lvl="1" indent="-285750"/>
            <a:r>
              <a:rPr lang="en-US" sz="1800" dirty="0">
                <a:solidFill>
                  <a:schemeClr val="tx1"/>
                </a:solidFill>
              </a:rPr>
              <a:t>Students’ engagement in learning</a:t>
            </a:r>
          </a:p>
          <a:p>
            <a:pPr marL="285750" lvl="1" indent="-285750"/>
            <a:r>
              <a:rPr lang="en-US" sz="1800" dirty="0">
                <a:solidFill>
                  <a:schemeClr val="tx1"/>
                </a:solidFill>
              </a:rPr>
              <a:t>Deepening students’ thinking</a:t>
            </a:r>
          </a:p>
          <a:p>
            <a:pPr marL="285750" lvl="1" indent="-285750"/>
            <a:r>
              <a:rPr lang="en-US" sz="1800" dirty="0">
                <a:solidFill>
                  <a:schemeClr val="tx1"/>
                </a:solidFill>
              </a:rPr>
              <a:t>Subject-specific pedagogy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58C5817-5D4D-2642-A23E-61658724639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/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b="1" dirty="0">
                <a:solidFill>
                  <a:schemeClr val="tx1"/>
                </a:solidFill>
              </a:rPr>
              <a:t>artifacts and commentaries</a:t>
            </a:r>
            <a:r>
              <a:rPr lang="en-US" sz="1600" dirty="0">
                <a:solidFill>
                  <a:schemeClr val="tx1"/>
                </a:solidFill>
              </a:rPr>
              <a:t> required for </a:t>
            </a:r>
            <a:r>
              <a:rPr lang="en-US" sz="1600" b="1" dirty="0">
                <a:solidFill>
                  <a:schemeClr val="tx1"/>
                </a:solidFill>
              </a:rPr>
              <a:t>Task 2</a:t>
            </a:r>
            <a:r>
              <a:rPr lang="en-US" sz="1600" dirty="0">
                <a:solidFill>
                  <a:schemeClr val="tx1"/>
                </a:solidFill>
              </a:rPr>
              <a:t> include: </a:t>
            </a:r>
          </a:p>
          <a:p>
            <a:pPr marL="285750" indent="-285750"/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Video Clips</a:t>
            </a:r>
            <a:endParaRPr lang="en-US" sz="16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285750" indent="-285750"/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Supporting documentation </a:t>
            </a:r>
            <a:r>
              <a:rPr lang="en-US" sz="1600" dirty="0">
                <a:solidFill>
                  <a:schemeClr val="tx1"/>
                </a:solidFill>
              </a:rPr>
              <a:t>(e.g., if video is difficult to hear, you can include transcript)</a:t>
            </a:r>
          </a:p>
          <a:p>
            <a:pPr marL="285750" indent="-285750"/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Instruction commentary </a:t>
            </a:r>
            <a:r>
              <a:rPr lang="en-US" sz="1600" dirty="0">
                <a:solidFill>
                  <a:schemeClr val="tx1"/>
                </a:solidFill>
              </a:rPr>
              <a:t>(commentary on video clips)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429DD38-5457-A241-84CA-95338922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3: Assessment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F662A7-B6BD-8F41-88FA-D9A90D546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en-US" sz="1800" dirty="0">
                <a:solidFill>
                  <a:schemeClr val="tx1"/>
                </a:solidFill>
              </a:rPr>
              <a:t>Analysis of student learning</a:t>
            </a:r>
          </a:p>
          <a:p>
            <a:pPr marL="285750" indent="-285750"/>
            <a:r>
              <a:rPr lang="en-US" sz="1800" dirty="0">
                <a:solidFill>
                  <a:schemeClr val="tx1"/>
                </a:solidFill>
              </a:rPr>
              <a:t>(Doesn’t have to be summative assessment – formative works!)</a:t>
            </a:r>
          </a:p>
          <a:p>
            <a:pPr marL="285750" indent="-285750"/>
            <a:r>
              <a:rPr lang="en-US" sz="1800" dirty="0">
                <a:solidFill>
                  <a:schemeClr val="tx1"/>
                </a:solidFill>
              </a:rPr>
              <a:t>Samples of feedback provided to students</a:t>
            </a:r>
          </a:p>
          <a:p>
            <a:pPr marL="285750" indent="-285750"/>
            <a:r>
              <a:rPr lang="en-US" sz="1800" dirty="0">
                <a:solidFill>
                  <a:schemeClr val="tx1"/>
                </a:solidFill>
              </a:rPr>
              <a:t>Evidence of supporting students’ use of feedback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2302BF3-122C-744A-9460-61952BBE764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b="1" dirty="0">
                <a:solidFill>
                  <a:schemeClr val="tx1"/>
                </a:solidFill>
              </a:rPr>
              <a:t>artifacts and commentaries</a:t>
            </a:r>
            <a:r>
              <a:rPr lang="en-US" sz="1800" dirty="0">
                <a:solidFill>
                  <a:schemeClr val="tx1"/>
                </a:solidFill>
              </a:rPr>
              <a:t> required for </a:t>
            </a:r>
            <a:r>
              <a:rPr lang="en-US" sz="1800" b="1" dirty="0">
                <a:solidFill>
                  <a:schemeClr val="tx1"/>
                </a:solidFill>
              </a:rPr>
              <a:t>Task 3 </a:t>
            </a:r>
            <a:r>
              <a:rPr lang="en-US" sz="1800" dirty="0">
                <a:solidFill>
                  <a:schemeClr val="tx1"/>
                </a:solidFill>
              </a:rPr>
              <a:t>include: </a:t>
            </a:r>
          </a:p>
          <a:p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</a:rPr>
              <a:t>Three </a:t>
            </a:r>
            <a:r>
              <a:rPr lang="en-US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student work samples with feedback on the samples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Evaluation criteria </a:t>
            </a:r>
            <a:r>
              <a:rPr lang="en-US" sz="1800" dirty="0">
                <a:solidFill>
                  <a:schemeClr val="tx1"/>
                </a:solidFill>
              </a:rPr>
              <a:t>for chosen assessment</a:t>
            </a:r>
          </a:p>
          <a:p>
            <a:r>
              <a:rPr lang="en-US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Assessment commentary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8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3D7CB3-5E25-204B-A0CD-2796FEA6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Diverse Needs of Learners: Task 1 and Task 3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1D717D-FC60-094B-B191-EC66CEC7D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sz="1600" b="1" dirty="0">
                <a:solidFill>
                  <a:schemeClr val="tx1"/>
                </a:solidFill>
              </a:rPr>
              <a:t>Task 1 throughout</a:t>
            </a:r>
            <a:r>
              <a:rPr lang="en-US" sz="1600" b="1" i="1" dirty="0">
                <a:solidFill>
                  <a:schemeClr val="tx1"/>
                </a:solidFill>
              </a:rPr>
              <a:t>: </a:t>
            </a:r>
            <a:r>
              <a:rPr lang="en-US" sz="1600" dirty="0">
                <a:solidFill>
                  <a:srgbClr val="7030A0"/>
                </a:solidFill>
              </a:rPr>
              <a:t>Consider the variety of learners in your class who may require different strategies/support (e.g., students with IEPs or 504 plans, English language learners, struggling readers, underperforming students or those with gaps in academic knowledge, and/or gifted students).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A64056-6144-7347-9AC3-FE836E23423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00" y="1505700"/>
            <a:ext cx="3999900" cy="3401278"/>
          </a:xfrm>
        </p:spPr>
        <p:txBody>
          <a:bodyPr/>
          <a:lstStyle/>
          <a:p>
            <a:r>
              <a:rPr lang="en-US" sz="1400" dirty="0">
                <a:solidFill>
                  <a:srgbClr val="7030A0"/>
                </a:solidFill>
              </a:rPr>
              <a:t>Task 3: Select 3 student work samples to illustrate your analysis of patterns of learning within and across learners in the class. </a:t>
            </a:r>
            <a:r>
              <a:rPr lang="en-US" sz="1400" b="1" dirty="0">
                <a:solidFill>
                  <a:srgbClr val="7030A0"/>
                </a:solidFill>
              </a:rPr>
              <a:t>At least 1 of the samples must be from a student with specific learning needs. </a:t>
            </a:r>
          </a:p>
          <a:p>
            <a:r>
              <a:rPr lang="en-US" sz="1400" dirty="0">
                <a:solidFill>
                  <a:srgbClr val="7030A0"/>
                </a:solidFill>
              </a:rPr>
              <a:t>These 3 students will be your focus students. Summarize the learning of the whole class, referring to work samples from the 3 focus students to illustrate patterns in student understanding across the class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5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B2173-CBD2-A94A-A1BF-7F422B92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Academic Language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C02C0A-CAD0-594A-9A09-08EFFA23A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4675" y="500924"/>
            <a:ext cx="4166400" cy="444321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Academic language: the way you think and talk school – invisible thing that surrounds us when you enter school;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At each stage of </a:t>
            </a:r>
            <a:r>
              <a:rPr lang="en-US" dirty="0" err="1">
                <a:solidFill>
                  <a:schemeClr val="tx1"/>
                </a:solidFill>
              </a:rPr>
              <a:t>edTPA</a:t>
            </a:r>
            <a:r>
              <a:rPr lang="en-US" dirty="0">
                <a:solidFill>
                  <a:schemeClr val="tx1"/>
                </a:solidFill>
              </a:rPr>
              <a:t> you are being asked to consider academic language;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You can’t assume when students walk in the classroom that they know what comparing/contrasting means;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Teach specific strategies to your students to help them be able to access and use academic language (e.g., analyze, compare /contrast, etc.);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“Describe” in English and “describe” in science – might be different language and syntax;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How to write in different content areas;</a:t>
            </a:r>
          </a:p>
          <a:p>
            <a:endParaRPr lang="en-US" dirty="0"/>
          </a:p>
        </p:txBody>
      </p:sp>
      <p:pic>
        <p:nvPicPr>
          <p:cNvPr id="4" name="Shape 93">
            <a:extLst>
              <a:ext uri="{FF2B5EF4-FFF2-40B4-BE49-F238E27FC236}">
                <a16:creationId xmlns:a16="http://schemas.microsoft.com/office/drawing/2014/main" xmlns="" id="{9B7AB3AB-32AA-2645-A4FF-FC239A04C2D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4767" y="1755375"/>
            <a:ext cx="36576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The HOW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644675" y="191386"/>
            <a:ext cx="4166400" cy="49521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/>
            <a:r>
              <a:rPr lang="en" sz="1800" dirty="0">
                <a:solidFill>
                  <a:schemeClr val="tx1"/>
                </a:solidFill>
              </a:rPr>
              <a:t>You pick </a:t>
            </a:r>
            <a:r>
              <a:rPr lang="en" sz="2400" dirty="0">
                <a:solidFill>
                  <a:schemeClr val="tx1"/>
                </a:solidFill>
              </a:rPr>
              <a:t>ONE CLASS</a:t>
            </a:r>
            <a:r>
              <a:rPr lang="en" sz="1800" dirty="0">
                <a:solidFill>
                  <a:schemeClr val="tx1"/>
                </a:solidFill>
              </a:rPr>
              <a:t> and design a </a:t>
            </a:r>
            <a:r>
              <a:rPr lang="en" sz="1800" dirty="0">
                <a:solidFill>
                  <a:schemeClr val="tx1"/>
                </a:solidFill>
                <a:highlight>
                  <a:srgbClr val="FFFF00"/>
                </a:highlight>
              </a:rPr>
              <a:t>learning segment </a:t>
            </a:r>
            <a:r>
              <a:rPr lang="en" sz="1800" dirty="0">
                <a:solidFill>
                  <a:schemeClr val="tx1"/>
                </a:solidFill>
              </a:rPr>
              <a:t>of </a:t>
            </a:r>
            <a:r>
              <a:rPr lang="en" sz="2400" dirty="0">
                <a:solidFill>
                  <a:schemeClr val="tx1"/>
                </a:solidFill>
                <a:highlight>
                  <a:srgbClr val="FFFF00"/>
                </a:highlight>
              </a:rPr>
              <a:t>3-5 consecutive LESSONS</a:t>
            </a:r>
            <a:r>
              <a:rPr lang="en" sz="1800" dirty="0">
                <a:solidFill>
                  <a:schemeClr val="tx1"/>
                </a:solidFill>
              </a:rPr>
              <a:t> for that class.  </a:t>
            </a:r>
          </a:p>
          <a:p>
            <a:pPr marL="285750" indent="-285750"/>
            <a:r>
              <a:rPr lang="en" sz="1800" dirty="0">
                <a:solidFill>
                  <a:schemeClr val="tx1"/>
                </a:solidFill>
              </a:rPr>
              <a:t>You write </a:t>
            </a:r>
            <a:r>
              <a:rPr lang="en" sz="2400" dirty="0">
                <a:solidFill>
                  <a:schemeClr val="tx1"/>
                </a:solidFill>
                <a:highlight>
                  <a:srgbClr val="00FF00"/>
                </a:highlight>
              </a:rPr>
              <a:t>lesson plans</a:t>
            </a:r>
            <a:r>
              <a:rPr lang="en" sz="1800" dirty="0">
                <a:solidFill>
                  <a:schemeClr val="tx1"/>
                </a:solidFill>
              </a:rPr>
              <a:t>, you </a:t>
            </a:r>
            <a:r>
              <a:rPr lang="en" sz="2400" dirty="0">
                <a:solidFill>
                  <a:schemeClr val="tx1"/>
                </a:solidFill>
                <a:highlight>
                  <a:srgbClr val="00FF00"/>
                </a:highlight>
              </a:rPr>
              <a:t>video record</a:t>
            </a:r>
            <a:r>
              <a:rPr lang="en" sz="1800" dirty="0">
                <a:solidFill>
                  <a:schemeClr val="tx1"/>
                </a:solidFill>
                <a:highlight>
                  <a:srgbClr val="00FF00"/>
                </a:highlight>
              </a:rPr>
              <a:t> </a:t>
            </a:r>
            <a:r>
              <a:rPr lang="en" sz="1800" dirty="0">
                <a:solidFill>
                  <a:schemeClr val="tx1"/>
                </a:solidFill>
              </a:rPr>
              <a:t>yourself teaching those lessons, and you </a:t>
            </a:r>
            <a:r>
              <a:rPr lang="en" sz="2400" dirty="0">
                <a:solidFill>
                  <a:schemeClr val="tx1"/>
                </a:solidFill>
                <a:highlight>
                  <a:srgbClr val="00FF00"/>
                </a:highlight>
              </a:rPr>
              <a:t>collect assessment</a:t>
            </a:r>
            <a:r>
              <a:rPr lang="en" sz="1800" dirty="0">
                <a:solidFill>
                  <a:schemeClr val="tx1"/>
                </a:solidFill>
                <a:highlight>
                  <a:srgbClr val="00FF00"/>
                </a:highlight>
              </a:rPr>
              <a:t> data </a:t>
            </a:r>
            <a:r>
              <a:rPr lang="en" sz="1800" dirty="0">
                <a:solidFill>
                  <a:schemeClr val="tx1"/>
                </a:solidFill>
              </a:rPr>
              <a:t>during the lessons.  </a:t>
            </a:r>
          </a:p>
          <a:p>
            <a:pPr marL="285750" indent="-285750"/>
            <a:r>
              <a:rPr lang="en" sz="1800" dirty="0">
                <a:solidFill>
                  <a:schemeClr val="tx1"/>
                </a:solidFill>
              </a:rPr>
              <a:t>At each stage, you </a:t>
            </a:r>
            <a:r>
              <a:rPr lang="en" sz="2400" dirty="0">
                <a:solidFill>
                  <a:schemeClr val="tx1"/>
                </a:solidFill>
                <a:highlight>
                  <a:srgbClr val="00FFFF"/>
                </a:highlight>
              </a:rPr>
              <a:t>reflect</a:t>
            </a:r>
            <a:r>
              <a:rPr lang="en" sz="2400" dirty="0">
                <a:solidFill>
                  <a:schemeClr val="tx1"/>
                </a:solidFill>
              </a:rPr>
              <a:t> and write</a:t>
            </a:r>
            <a:r>
              <a:rPr lang="en" sz="1800" dirty="0">
                <a:solidFill>
                  <a:schemeClr val="tx1"/>
                </a:solidFill>
              </a:rPr>
              <a:t> about what you did.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DFA31C-93A6-8D40-A492-FD7DC8F43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34" y="1181025"/>
            <a:ext cx="37211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Learning Segment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7148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/>
            <a:r>
              <a:rPr lang="en" sz="1600" dirty="0">
                <a:solidFill>
                  <a:schemeClr val="tx1"/>
                </a:solidFill>
              </a:rPr>
              <a:t>A learning segment is </a:t>
            </a:r>
            <a:r>
              <a:rPr lang="en" sz="1600" b="1" dirty="0">
                <a:solidFill>
                  <a:schemeClr val="tx1"/>
                </a:solidFill>
              </a:rPr>
              <a:t>a part of a unit connected by standards and objectives, a central focus, and academic language demands </a:t>
            </a:r>
            <a:r>
              <a:rPr lang="en" sz="1600" dirty="0">
                <a:solidFill>
                  <a:schemeClr val="tx1"/>
                </a:solidFill>
              </a:rPr>
              <a:t>(a “snapshot”)</a:t>
            </a:r>
          </a:p>
          <a:p>
            <a:pPr marL="285750" indent="-285750"/>
            <a:r>
              <a:rPr lang="en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3 - 5 consecutive lessons </a:t>
            </a:r>
            <a:r>
              <a:rPr lang="en" sz="1600" dirty="0">
                <a:solidFill>
                  <a:schemeClr val="tx1"/>
                </a:solidFill>
              </a:rPr>
              <a:t>that are approximately </a:t>
            </a:r>
            <a:r>
              <a:rPr lang="en" sz="1600" b="1" dirty="0">
                <a:solidFill>
                  <a:schemeClr val="tx1"/>
                </a:solidFill>
              </a:rPr>
              <a:t>3 - 5</a:t>
            </a:r>
            <a:r>
              <a:rPr lang="en" sz="1600" dirty="0">
                <a:solidFill>
                  <a:schemeClr val="tx1"/>
                </a:solidFill>
              </a:rPr>
              <a:t> </a:t>
            </a:r>
            <a:r>
              <a:rPr lang="en" sz="1600" b="1" dirty="0">
                <a:solidFill>
                  <a:schemeClr val="tx1"/>
                </a:solidFill>
              </a:rPr>
              <a:t>hours</a:t>
            </a:r>
            <a:r>
              <a:rPr lang="en" sz="1600" dirty="0">
                <a:solidFill>
                  <a:schemeClr val="tx1"/>
                </a:solidFill>
              </a:rPr>
              <a:t> of instruction FOR </a:t>
            </a:r>
            <a:r>
              <a:rPr lang="en" sz="1600" b="1" dirty="0">
                <a:solidFill>
                  <a:schemeClr val="tx1"/>
                </a:solidFill>
              </a:rPr>
              <a:t>ONE CLASS.</a:t>
            </a:r>
          </a:p>
          <a:p>
            <a:pPr marL="285750" indent="-285750"/>
            <a:r>
              <a:rPr lang="en" sz="1600" dirty="0">
                <a:solidFill>
                  <a:schemeClr val="tx1"/>
                </a:solidFill>
              </a:rPr>
              <a:t>You can use the </a:t>
            </a:r>
            <a:r>
              <a:rPr lang="en" sz="1600" b="1" dirty="0">
                <a:solidFill>
                  <a:schemeClr val="tx1"/>
                </a:solidFill>
              </a:rPr>
              <a:t>MAT lesson plan template </a:t>
            </a:r>
            <a:r>
              <a:rPr lang="en" sz="1600" dirty="0">
                <a:solidFill>
                  <a:schemeClr val="tx1"/>
                </a:solidFill>
              </a:rPr>
              <a:t>(there’s not an </a:t>
            </a:r>
            <a:r>
              <a:rPr lang="en" sz="1600" dirty="0" err="1">
                <a:solidFill>
                  <a:schemeClr val="tx1"/>
                </a:solidFill>
              </a:rPr>
              <a:t>edTPA</a:t>
            </a:r>
            <a:r>
              <a:rPr lang="en" sz="1600" dirty="0">
                <a:solidFill>
                  <a:schemeClr val="tx1"/>
                </a:solidFill>
              </a:rPr>
              <a:t> lesson plan template)</a:t>
            </a:r>
          </a:p>
          <a:p>
            <a:pPr marL="285750" indent="-285750"/>
            <a:endParaRPr sz="1800" b="1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47809CF-8AB2-A14B-A1B1-FA2EBF83C44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E76FC5-04CC-454D-8D41-CA31C2A6F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178" y="1385481"/>
            <a:ext cx="3825199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it is scored: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770231" y="159487"/>
            <a:ext cx="3968700" cy="41998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600" b="1" dirty="0">
                <a:solidFill>
                  <a:schemeClr val="tx1"/>
                </a:solidFill>
              </a:rPr>
              <a:t>5 rubrics per task </a:t>
            </a:r>
            <a:r>
              <a:rPr lang="en" sz="1600" dirty="0">
                <a:solidFill>
                  <a:schemeClr val="tx1"/>
                </a:solidFill>
              </a:rPr>
              <a:t>= </a:t>
            </a:r>
            <a:r>
              <a:rPr lang="en" sz="1600" b="1" dirty="0">
                <a:solidFill>
                  <a:schemeClr val="accent6">
                    <a:lumMod val="10000"/>
                  </a:schemeClr>
                </a:solidFill>
                <a:highlight>
                  <a:srgbClr val="FFFF00"/>
                </a:highlight>
              </a:rPr>
              <a:t>15 rubrics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600" dirty="0">
                <a:solidFill>
                  <a:schemeClr val="tx1"/>
                </a:solidFill>
              </a:rPr>
              <a:t>Each is scored on a </a:t>
            </a:r>
            <a:r>
              <a:rPr lang="en" sz="1600" b="1" dirty="0">
                <a:solidFill>
                  <a:schemeClr val="accent6">
                    <a:lumMod val="10000"/>
                  </a:schemeClr>
                </a:solidFill>
                <a:highlight>
                  <a:srgbClr val="FFFF00"/>
                </a:highlight>
              </a:rPr>
              <a:t>scale of 1-5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3 is proficient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600" dirty="0">
                <a:solidFill>
                  <a:schemeClr val="tx1"/>
                </a:solidFill>
              </a:rPr>
              <a:t>Possible total score of </a:t>
            </a:r>
            <a:r>
              <a:rPr lang="en" sz="1600" b="1" dirty="0">
                <a:solidFill>
                  <a:schemeClr val="tx1"/>
                </a:solidFill>
              </a:rPr>
              <a:t>75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600" dirty="0">
                <a:solidFill>
                  <a:schemeClr val="tx1"/>
                </a:solidFill>
              </a:rPr>
              <a:t>Two or more condition codes in one task = no score for </a:t>
            </a:r>
            <a:r>
              <a:rPr lang="en" sz="1600" dirty="0" err="1">
                <a:solidFill>
                  <a:schemeClr val="tx1"/>
                </a:solidFill>
              </a:rPr>
              <a:t>edTPA</a:t>
            </a:r>
            <a:endParaRPr lang="en" sz="1600" dirty="0">
              <a:solidFill>
                <a:schemeClr val="tx1"/>
              </a:solidFill>
            </a:endParaRP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" sz="1600" dirty="0">
                <a:solidFill>
                  <a:schemeClr val="tx1"/>
                </a:solidFill>
              </a:rPr>
              <a:t>wo readers from Pearson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600" dirty="0">
                <a:solidFill>
                  <a:schemeClr val="tx1"/>
                </a:solidFill>
              </a:rPr>
              <a:t>Three weeks to get your scores back </a:t>
            </a:r>
          </a:p>
          <a:p>
            <a:pPr lvl="0" rtl="0">
              <a:spcBef>
                <a:spcPts val="0"/>
              </a:spcBef>
              <a:buNone/>
            </a:pPr>
            <a:endParaRPr sz="1400" dirty="0"/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l="64715" t="23193" r="14739" b="22387"/>
          <a:stretch/>
        </p:blipFill>
        <p:spPr>
          <a:xfrm>
            <a:off x="311723" y="1475869"/>
            <a:ext cx="3706502" cy="3067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A2B996-AF1E-9C41-B06B-6834B6A79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Score and Why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6A180F-0FBC-134F-A72F-A21C72388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</a:rPr>
              <a:t>Target score: 40 </a:t>
            </a:r>
            <a:r>
              <a:rPr lang="en-US" sz="1400" dirty="0">
                <a:solidFill>
                  <a:schemeClr val="tx1"/>
                </a:solidFill>
              </a:rPr>
              <a:t>(it’s what NC is considering for it’s target score)</a:t>
            </a:r>
          </a:p>
          <a:p>
            <a:r>
              <a:rPr lang="en-US" sz="1400" b="1" dirty="0" err="1">
                <a:solidFill>
                  <a:schemeClr val="tx1"/>
                </a:solidFill>
              </a:rPr>
              <a:t>edTPA</a:t>
            </a:r>
            <a:r>
              <a:rPr lang="en-US" sz="1400" b="1" dirty="0">
                <a:solidFill>
                  <a:schemeClr val="tx1"/>
                </a:solidFill>
              </a:rPr>
              <a:t> policy by state:</a:t>
            </a:r>
          </a:p>
          <a:p>
            <a:r>
              <a:rPr lang="en-US" sz="1400" dirty="0">
                <a:hlinkClick r:id="rId2"/>
              </a:rPr>
              <a:t>https://secure.aacte.org/apps/rl/res_get.php?fid=1014&amp;ref=edtpa</a:t>
            </a:r>
            <a:endParaRPr lang="en-US" sz="1400" dirty="0"/>
          </a:p>
          <a:p>
            <a:r>
              <a:rPr lang="en-US" sz="1400" b="1" dirty="0">
                <a:solidFill>
                  <a:schemeClr val="tx1"/>
                </a:solidFill>
              </a:rPr>
              <a:t>If you might teach in another state</a:t>
            </a:r>
            <a:r>
              <a:rPr lang="en-US" sz="1400" dirty="0">
                <a:solidFill>
                  <a:schemeClr val="tx1"/>
                </a:solidFill>
              </a:rPr>
              <a:t>: look up what their “cut” score is (if they have one)</a:t>
            </a:r>
            <a:endParaRPr lang="en-US" sz="1400" dirty="0"/>
          </a:p>
          <a:p>
            <a:r>
              <a:rPr lang="en-US" sz="1400" dirty="0">
                <a:hlinkClick r:id="rId3"/>
              </a:rPr>
              <a:t>https://www.edtpa.com/PageView.aspx?f=GEN_StateRequirements.html</a:t>
            </a:r>
            <a:endParaRPr lang="en-US" sz="1400" dirty="0"/>
          </a:p>
          <a:p>
            <a:r>
              <a:rPr lang="en-US" sz="1400" b="1" dirty="0">
                <a:solidFill>
                  <a:schemeClr val="tx1"/>
                </a:solidFill>
              </a:rPr>
              <a:t>If you don’t get a 40 or above…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BBD595-A0AC-574B-89B1-8CAFD75F4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59" y="1513840"/>
            <a:ext cx="269483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9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Key Takeaways from “Making Good Choices”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tx1"/>
                </a:solidFill>
              </a:rPr>
              <a:t>Key points: </a:t>
            </a:r>
            <a:r>
              <a:rPr lang="en" sz="2400" dirty="0">
                <a:solidFill>
                  <a:schemeClr val="tx1"/>
                </a:solidFill>
              </a:rPr>
              <a:t>What are your key takeaways from reading “Making Good Choices”?</a:t>
            </a:r>
            <a:endParaRPr lang="en" sz="2400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tx1"/>
                </a:solidFill>
              </a:rPr>
              <a:t>(After reading it, what is in your head next to “</a:t>
            </a:r>
            <a:r>
              <a:rPr lang="en" sz="2400" dirty="0" err="1">
                <a:solidFill>
                  <a:schemeClr val="tx1"/>
                </a:solidFill>
              </a:rPr>
              <a:t>edTPA</a:t>
            </a:r>
            <a:r>
              <a:rPr lang="en" sz="2400" dirty="0">
                <a:solidFill>
                  <a:schemeClr val="tx1"/>
                </a:solidFill>
              </a:rPr>
              <a:t>”)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2535450"/>
            <a:ext cx="3104525" cy="206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0C6BEC-27F8-CA45-9DE7-92F2BA00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per </a:t>
            </a:r>
            <a:r>
              <a:rPr lang="en-US" dirty="0">
                <a:solidFill>
                  <a:srgbClr val="C00000"/>
                </a:solidFill>
              </a:rPr>
              <a:t>NC legislation </a:t>
            </a:r>
            <a:r>
              <a:rPr lang="en-US" dirty="0"/>
              <a:t>passed in Fall 2017, </a:t>
            </a:r>
            <a:br>
              <a:rPr lang="en-US" dirty="0"/>
            </a:br>
            <a:r>
              <a:rPr lang="en-US" dirty="0"/>
              <a:t>if you receive a </a:t>
            </a:r>
            <a:r>
              <a:rPr lang="en-US" dirty="0">
                <a:solidFill>
                  <a:srgbClr val="FFFF00"/>
                </a:solidFill>
              </a:rPr>
              <a:t>48</a:t>
            </a:r>
            <a:r>
              <a:rPr lang="en-US" dirty="0"/>
              <a:t> or above on the </a:t>
            </a:r>
            <a:r>
              <a:rPr lang="en-US" dirty="0" err="1"/>
              <a:t>edTPA</a:t>
            </a:r>
            <a:r>
              <a:rPr lang="en-US" dirty="0"/>
              <a:t> and have an undergraduate GPA of </a:t>
            </a:r>
            <a:r>
              <a:rPr lang="en-US" dirty="0">
                <a:solidFill>
                  <a:srgbClr val="FFFF00"/>
                </a:solidFill>
              </a:rPr>
              <a:t>3.75</a:t>
            </a:r>
            <a:r>
              <a:rPr lang="en-US" dirty="0"/>
              <a:t> or higher, 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you qualify for a bonus as a “Highly Qualified NC Teaching Graduate”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5668A27-3695-F84D-828C-68616350B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300" y="5278485"/>
            <a:ext cx="3704400" cy="926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F232BC-FC4A-9A47-A442-FB043FC13EB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79025" y="500924"/>
            <a:ext cx="3954000" cy="4426675"/>
          </a:xfrm>
        </p:spPr>
        <p:txBody>
          <a:bodyPr/>
          <a:lstStyle/>
          <a:p>
            <a:r>
              <a:rPr lang="en-US" sz="1500" dirty="0"/>
              <a:t>A highly qualified graduate is paid a monthly supplement of the equivalent of the difference in salary of a Bachelor level teacher with zero years of experience and</a:t>
            </a:r>
          </a:p>
          <a:p>
            <a:r>
              <a:rPr lang="en-US" sz="1500" b="1" dirty="0"/>
              <a:t>3 years of experience</a:t>
            </a:r>
            <a:r>
              <a:rPr lang="en-US" sz="1500" dirty="0"/>
              <a:t>, if teaching in a </a:t>
            </a:r>
            <a:r>
              <a:rPr lang="en-US" sz="1500" b="1" dirty="0"/>
              <a:t>low performing school </a:t>
            </a:r>
            <a:r>
              <a:rPr lang="en-US" sz="1500" dirty="0"/>
              <a:t>for the first </a:t>
            </a:r>
            <a:r>
              <a:rPr lang="en-US" sz="1500" b="1" dirty="0"/>
              <a:t>3 years of employment.</a:t>
            </a:r>
          </a:p>
          <a:p>
            <a:r>
              <a:rPr lang="en-US" sz="1500" b="1" dirty="0"/>
              <a:t>2 years of experience</a:t>
            </a:r>
            <a:r>
              <a:rPr lang="en-US" sz="1500" dirty="0"/>
              <a:t>, if licensed and teaching in </a:t>
            </a:r>
            <a:r>
              <a:rPr lang="en-US" sz="1500" b="1" dirty="0"/>
              <a:t>EC, science, technology, engineering or mathematics </a:t>
            </a:r>
            <a:r>
              <a:rPr lang="en-US" sz="1500" dirty="0"/>
              <a:t>for the first </a:t>
            </a:r>
            <a:r>
              <a:rPr lang="en-US" sz="1500" b="1" dirty="0"/>
              <a:t>2 years of employment.</a:t>
            </a:r>
          </a:p>
          <a:p>
            <a:r>
              <a:rPr lang="en-US" sz="1500" b="1" dirty="0"/>
              <a:t>1 year of experience</a:t>
            </a:r>
            <a:r>
              <a:rPr lang="en-US" sz="1500" dirty="0"/>
              <a:t>, for all others for the </a:t>
            </a:r>
            <a:r>
              <a:rPr lang="en-US" sz="1500" b="1" dirty="0"/>
              <a:t>first year of employment.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9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A0C07F-352A-884E-A268-AC5A459B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edTPA</a:t>
            </a:r>
            <a:r>
              <a:rPr lang="en-US" dirty="0"/>
              <a:t> has 27 different subjects /assessments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BC1D47-7B51-DE40-9431-C80006D61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Handbooks for each subject area (50-ish pages and different rubrics depending on subjects)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96286D-2ACD-8F47-ABAB-D0B5091BC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415" y="0"/>
            <a:ext cx="4456610" cy="521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44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062A2A-F011-4C4D-BB92-FE2E61A0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When and Where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E35062-B71F-C94A-BBE4-906C2026D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highlight>
                  <a:srgbClr val="00FFFF"/>
                </a:highlight>
              </a:rPr>
              <a:t>Submission date</a:t>
            </a:r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drop dead date: 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January 31 </a:t>
            </a:r>
            <a:r>
              <a:rPr lang="en-US" b="1" dirty="0">
                <a:solidFill>
                  <a:schemeClr val="tx1"/>
                </a:solidFill>
              </a:rPr>
              <a:t>to 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Pearson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  <a:highlight>
                  <a:srgbClr val="00FFFF"/>
                </a:highlight>
              </a:rPr>
              <a:t>Internal deadline</a:t>
            </a:r>
            <a:r>
              <a:rPr lang="en-US" dirty="0">
                <a:solidFill>
                  <a:schemeClr val="tx1"/>
                </a:solidFill>
              </a:rPr>
              <a:t>: we’ll submit in class on 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Wednesday, January 23 </a:t>
            </a:r>
            <a:r>
              <a:rPr lang="en-US" b="1" dirty="0">
                <a:solidFill>
                  <a:schemeClr val="accent6">
                    <a:lumMod val="25000"/>
                  </a:schemeClr>
                </a:solidFill>
              </a:rPr>
              <a:t>(receive voucher then, time required for technical components – submit to Chalk and Wire and transfer to Pearson)</a:t>
            </a:r>
          </a:p>
          <a:p>
            <a:r>
              <a:rPr lang="en-US" dirty="0">
                <a:solidFill>
                  <a:schemeClr val="tx1"/>
                </a:solidFill>
              </a:rPr>
              <a:t>You’ll collect artifacts/ record, etc. from ONE CLASS from your first semester internship</a:t>
            </a:r>
          </a:p>
          <a:p>
            <a:r>
              <a:rPr lang="en-US" dirty="0">
                <a:solidFill>
                  <a:schemeClr val="tx1"/>
                </a:solidFill>
              </a:rPr>
              <a:t>We’ll spend </a:t>
            </a:r>
            <a:r>
              <a:rPr lang="en-US" b="1" dirty="0">
                <a:solidFill>
                  <a:schemeClr val="tx1"/>
                </a:solidFill>
              </a:rPr>
              <a:t>four sessions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b="1" dirty="0">
                <a:solidFill>
                  <a:schemeClr val="tx1"/>
                </a:solidFill>
              </a:rPr>
              <a:t>MAT 743 </a:t>
            </a:r>
            <a:r>
              <a:rPr lang="en-US" dirty="0">
                <a:solidFill>
                  <a:schemeClr val="tx1"/>
                </a:solidFill>
              </a:rPr>
              <a:t>in the fall on </a:t>
            </a:r>
            <a:r>
              <a:rPr lang="en-US" dirty="0" err="1">
                <a:solidFill>
                  <a:schemeClr val="tx1"/>
                </a:solidFill>
              </a:rPr>
              <a:t>edTPA</a:t>
            </a:r>
            <a:r>
              <a:rPr lang="en-US" dirty="0">
                <a:solidFill>
                  <a:schemeClr val="tx1"/>
                </a:solidFill>
              </a:rPr>
              <a:t> (one more with Carlo, two will involve reviewing portfolios from Class of 2018, one with SAMS talking about academic language)</a:t>
            </a:r>
          </a:p>
        </p:txBody>
      </p:sp>
    </p:spTree>
    <p:extLst>
      <p:ext uri="{BB962C8B-B14F-4D97-AF65-F5344CB8AC3E}">
        <p14:creationId xmlns:p14="http://schemas.microsoft.com/office/powerpoint/2010/main" val="28621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BIG assignment for September 5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622250" y="522450"/>
            <a:ext cx="4414500" cy="409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indent="-285750"/>
            <a:r>
              <a:rPr lang="en" sz="1800" dirty="0">
                <a:solidFill>
                  <a:schemeClr val="tx1"/>
                </a:solidFill>
              </a:rPr>
              <a:t>Read and annotate your </a:t>
            </a:r>
            <a:r>
              <a:rPr lang="en" sz="1800" b="1" dirty="0">
                <a:solidFill>
                  <a:schemeClr val="tx1"/>
                </a:solidFill>
              </a:rPr>
              <a:t>handbook </a:t>
            </a:r>
          </a:p>
          <a:p>
            <a:pPr marL="514350" indent="-285750"/>
            <a:r>
              <a:rPr lang="en" sz="1800" dirty="0">
                <a:solidFill>
                  <a:schemeClr val="tx1"/>
                </a:solidFill>
              </a:rPr>
              <a:t>Create </a:t>
            </a:r>
            <a:r>
              <a:rPr lang="en" sz="1800" b="1" dirty="0">
                <a:solidFill>
                  <a:schemeClr val="tx1"/>
                </a:solidFill>
              </a:rPr>
              <a:t>one-pager</a:t>
            </a:r>
          </a:p>
          <a:p>
            <a:pPr marL="228600" lvl="0" rtl="0">
              <a:spcBef>
                <a:spcPts val="0"/>
              </a:spcBef>
              <a:buNone/>
            </a:pPr>
            <a:endParaRPr lang="en" dirty="0"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7372" y="2169852"/>
            <a:ext cx="2930350" cy="19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50DFC-4951-8742-8E7C-6E6D6197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500924"/>
            <a:ext cx="3706500" cy="2722335"/>
          </a:xfrm>
        </p:spPr>
        <p:txBody>
          <a:bodyPr/>
          <a:lstStyle/>
          <a:p>
            <a:r>
              <a:rPr lang="en-US" dirty="0" err="1"/>
              <a:t>edTPA</a:t>
            </a:r>
            <a:r>
              <a:rPr lang="en-US" dirty="0"/>
              <a:t> resources on: </a:t>
            </a:r>
            <a:r>
              <a:rPr lang="en-US" dirty="0">
                <a:solidFill>
                  <a:srgbClr val="FFC000"/>
                </a:solidFill>
              </a:rPr>
              <a:t>MAT </a:t>
            </a:r>
            <a:r>
              <a:rPr lang="en-US" dirty="0" err="1">
                <a:solidFill>
                  <a:srgbClr val="FFC000"/>
                </a:solidFill>
              </a:rPr>
              <a:t>Wordpress</a:t>
            </a:r>
            <a:r>
              <a:rPr lang="en-US" dirty="0">
                <a:solidFill>
                  <a:srgbClr val="FFC000"/>
                </a:solidFill>
              </a:rPr>
              <a:t> site </a:t>
            </a:r>
            <a:r>
              <a:rPr lang="en-US" dirty="0"/>
              <a:t>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edTPA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A48F51-9230-5540-971A-9AFD23B31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4675" y="500924"/>
            <a:ext cx="4166400" cy="430499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sites.duke.edu</a:t>
            </a:r>
            <a:r>
              <a:rPr lang="en-US" dirty="0">
                <a:solidFill>
                  <a:schemeClr val="tx1"/>
                </a:solidFill>
                <a:hlinkClick r:id="rId2"/>
              </a:rPr>
              <a:t>/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matprogram</a:t>
            </a:r>
            <a:r>
              <a:rPr lang="en-US" dirty="0">
                <a:solidFill>
                  <a:schemeClr val="tx1"/>
                </a:solidFill>
                <a:hlinkClick r:id="rId2"/>
              </a:rPr>
              <a:t>/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edtpa</a:t>
            </a:r>
            <a:r>
              <a:rPr lang="en-US" dirty="0">
                <a:solidFill>
                  <a:schemeClr val="tx1"/>
                </a:solidFill>
                <a:hlinkClick r:id="rId2"/>
              </a:rPr>
              <a:t>/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Video permissions </a:t>
            </a:r>
            <a:r>
              <a:rPr lang="en-US" dirty="0">
                <a:solidFill>
                  <a:schemeClr val="tx1"/>
                </a:solidFill>
              </a:rPr>
              <a:t>(share with your mentor teacher – you want them ready to go for day one)</a:t>
            </a:r>
          </a:p>
          <a:p>
            <a:r>
              <a:rPr lang="en-US" b="1" dirty="0">
                <a:solidFill>
                  <a:schemeClr val="tx1"/>
                </a:solidFill>
              </a:rPr>
              <a:t>Templates</a:t>
            </a:r>
          </a:p>
          <a:p>
            <a:r>
              <a:rPr lang="en-US" b="1" dirty="0">
                <a:solidFill>
                  <a:schemeClr val="tx1"/>
                </a:solidFill>
              </a:rPr>
              <a:t>Handbooks</a:t>
            </a:r>
          </a:p>
          <a:p>
            <a:r>
              <a:rPr lang="en-US" b="1" dirty="0">
                <a:solidFill>
                  <a:schemeClr val="tx1"/>
                </a:solidFill>
              </a:rPr>
              <a:t>Videotaping guidelines</a:t>
            </a:r>
          </a:p>
          <a:p>
            <a:r>
              <a:rPr lang="en-US" b="1" dirty="0">
                <a:solidFill>
                  <a:schemeClr val="tx1"/>
                </a:solidFill>
              </a:rPr>
              <a:t>Academic language</a:t>
            </a: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http://www.edtpa.com/Home.aspx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Duke library has resources for editing video</a:t>
            </a:r>
          </a:p>
          <a:p>
            <a:r>
              <a:rPr lang="en-US" dirty="0">
                <a:solidFill>
                  <a:schemeClr val="tx1"/>
                </a:solidFill>
              </a:rPr>
              <a:t>We have iPads if you want to check them out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7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5F3862-83A7-084F-BE3B-E579C38B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other thoughts: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A085F4-D4DF-D843-B2F2-40BD16330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Video permission slips!  First thing to think about / take care of at the start of your student teaching.</a:t>
            </a:r>
          </a:p>
          <a:p>
            <a:r>
              <a:rPr lang="en-US" dirty="0">
                <a:solidFill>
                  <a:schemeClr val="tx1"/>
                </a:solidFill>
              </a:rPr>
              <a:t>Your mentor teacher may know a little or not much about </a:t>
            </a:r>
            <a:r>
              <a:rPr lang="en-US" dirty="0" err="1">
                <a:solidFill>
                  <a:schemeClr val="tx1"/>
                </a:solidFill>
              </a:rPr>
              <a:t>edTPA</a:t>
            </a:r>
            <a:r>
              <a:rPr lang="en-US" dirty="0">
                <a:solidFill>
                  <a:schemeClr val="tx1"/>
                </a:solidFill>
              </a:rPr>
              <a:t> but many have been </a:t>
            </a:r>
            <a:r>
              <a:rPr lang="en-US">
                <a:solidFill>
                  <a:schemeClr val="tx1"/>
                </a:solidFill>
              </a:rPr>
              <a:t>through NBCT</a:t>
            </a:r>
          </a:p>
          <a:p>
            <a:r>
              <a:rPr lang="en-US" dirty="0">
                <a:solidFill>
                  <a:schemeClr val="tx1"/>
                </a:solidFill>
              </a:rPr>
              <a:t>Proprietary nature of materials: have to be password protected (Duke </a:t>
            </a:r>
            <a:r>
              <a:rPr lang="en-US" dirty="0" err="1">
                <a:solidFill>
                  <a:schemeClr val="tx1"/>
                </a:solidFill>
              </a:rPr>
              <a:t>Wordpress</a:t>
            </a:r>
            <a:r>
              <a:rPr lang="en-US" dirty="0">
                <a:solidFill>
                  <a:schemeClr val="tx1"/>
                </a:solidFill>
              </a:rPr>
              <a:t> site)</a:t>
            </a:r>
          </a:p>
          <a:p>
            <a:r>
              <a:rPr lang="en-US" dirty="0">
                <a:solidFill>
                  <a:schemeClr val="tx1"/>
                </a:solidFill>
              </a:rPr>
              <a:t>Plan in advance to video A LOT more than you’ll need</a:t>
            </a:r>
          </a:p>
          <a:p>
            <a:r>
              <a:rPr lang="en-US" dirty="0">
                <a:solidFill>
                  <a:schemeClr val="tx1"/>
                </a:solidFill>
              </a:rPr>
              <a:t>Think small, specific, focused for lessons</a:t>
            </a:r>
          </a:p>
        </p:txBody>
      </p:sp>
    </p:spTree>
    <p:extLst>
      <p:ext uri="{BB962C8B-B14F-4D97-AF65-F5344CB8AC3E}">
        <p14:creationId xmlns:p14="http://schemas.microsoft.com/office/powerpoint/2010/main" val="369537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6B8FB8-B022-1140-AA3D-C76D8C0D2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069" y="1473518"/>
            <a:ext cx="3191912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Demystifying the </a:t>
            </a:r>
            <a:r>
              <a:rPr lang="en" dirty="0" err="1"/>
              <a:t>edTPA</a:t>
            </a:r>
            <a:r>
              <a:rPr lang="en" dirty="0"/>
              <a:t>:</a:t>
            </a:r>
            <a:br>
              <a:rPr lang="en" dirty="0"/>
            </a:br>
            <a:r>
              <a:rPr lang="en" dirty="0"/>
              <a:t>Burning Questions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7644F768-9387-0741-9401-786F6AC611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415E1A-BC12-AE47-925A-B390F5417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61" y="1410970"/>
            <a:ext cx="3337445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CEBA6AC-B47F-EB40-8983-EFBFCC518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Session: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6883A81-CA5F-954F-A26C-962700FC694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We’ll address the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Who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What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When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Where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Why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(if not in that exact order)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29EABF-725B-1347-B44C-0E63D857A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31" y="1333050"/>
            <a:ext cx="311441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5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98409D-C5A0-1943-A2A6-24131211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288274"/>
            <a:ext cx="3706500" cy="2508900"/>
          </a:xfrm>
        </p:spPr>
        <p:txBody>
          <a:bodyPr/>
          <a:lstStyle/>
          <a:p>
            <a:r>
              <a:rPr lang="en-US" dirty="0"/>
              <a:t>The Who Does It: Preservice teachers </a:t>
            </a:r>
            <a:br>
              <a:rPr lang="en-US" dirty="0"/>
            </a:br>
            <a:r>
              <a:rPr lang="en-US" dirty="0"/>
              <a:t>in 40 (and counting) states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F3B2A6-6807-684E-B119-5C95106C7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4675" y="500925"/>
            <a:ext cx="4166400" cy="447511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edTPA</a:t>
            </a:r>
            <a:r>
              <a:rPr lang="en-US" dirty="0">
                <a:solidFill>
                  <a:schemeClr val="tx1"/>
                </a:solidFill>
              </a:rPr>
              <a:t> is the “first and only </a:t>
            </a:r>
            <a:r>
              <a:rPr lang="en-US" b="1" dirty="0">
                <a:solidFill>
                  <a:schemeClr val="tx1"/>
                </a:solidFill>
              </a:rPr>
              <a:t>nationally available, educator-designed, subject-specific performance assessment for beginning teachers.</a:t>
            </a:r>
            <a:r>
              <a:rPr lang="en-US" dirty="0">
                <a:solidFill>
                  <a:schemeClr val="tx1"/>
                </a:solidFill>
              </a:rPr>
              <a:t>” </a:t>
            </a:r>
          </a:p>
          <a:p>
            <a:r>
              <a:rPr lang="en-US" dirty="0" err="1">
                <a:solidFill>
                  <a:schemeClr val="tx1"/>
                </a:solidFill>
              </a:rPr>
              <a:t>edTPA</a:t>
            </a:r>
            <a:r>
              <a:rPr lang="en-US" dirty="0">
                <a:solidFill>
                  <a:schemeClr val="tx1"/>
                </a:solidFill>
              </a:rPr>
              <a:t> is in the implementation stage in North Carolina and will become </a:t>
            </a:r>
            <a:r>
              <a:rPr lang="en-US" b="1" dirty="0">
                <a:solidFill>
                  <a:schemeClr val="tx1"/>
                </a:solidFill>
              </a:rPr>
              <a:t>a requirement for a North Carolina beginning teaching license in September 2019. </a:t>
            </a:r>
            <a:r>
              <a:rPr lang="en-US" dirty="0">
                <a:solidFill>
                  <a:schemeClr val="tx1"/>
                </a:solidFill>
              </a:rPr>
              <a:t>It is an</a:t>
            </a:r>
            <a:r>
              <a:rPr lang="en-US" b="1" dirty="0">
                <a:solidFill>
                  <a:schemeClr val="tx1"/>
                </a:solidFill>
              </a:rPr>
              <a:t> NC requirement for teacher preparation programs, </a:t>
            </a:r>
            <a:r>
              <a:rPr lang="en-US" dirty="0">
                <a:solidFill>
                  <a:schemeClr val="tx1"/>
                </a:solidFill>
              </a:rPr>
              <a:t>including at Duke. </a:t>
            </a:r>
          </a:p>
          <a:p>
            <a:r>
              <a:rPr lang="en-US" dirty="0">
                <a:solidFill>
                  <a:schemeClr val="tx1"/>
                </a:solidFill>
              </a:rPr>
              <a:t>North Carolina is one of </a:t>
            </a:r>
            <a:r>
              <a:rPr lang="en-US" b="1" dirty="0">
                <a:solidFill>
                  <a:schemeClr val="tx1"/>
                </a:solidFill>
              </a:rPr>
              <a:t>40 states </a:t>
            </a:r>
            <a:r>
              <a:rPr lang="en-US" dirty="0">
                <a:solidFill>
                  <a:schemeClr val="tx1"/>
                </a:solidFill>
              </a:rPr>
              <a:t>currently participating in </a:t>
            </a:r>
            <a:r>
              <a:rPr lang="en-US" dirty="0" err="1">
                <a:solidFill>
                  <a:schemeClr val="tx1"/>
                </a:solidFill>
              </a:rPr>
              <a:t>edTPA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 Participation Map: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http://edtpa.aacte.org/state-policy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Duke MAT program joins </a:t>
            </a:r>
            <a:r>
              <a:rPr lang="en-US" b="1" dirty="0">
                <a:solidFill>
                  <a:schemeClr val="tx1"/>
                </a:solidFill>
              </a:rPr>
              <a:t>786 other Educator Preparation Programs</a:t>
            </a:r>
            <a:r>
              <a:rPr lang="en-US" dirty="0">
                <a:solidFill>
                  <a:schemeClr val="tx1"/>
                </a:solidFill>
              </a:rPr>
              <a:t> in implementing the portfolio-based assessment.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1C22FB-1327-EF49-9678-57A6429F5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13" y="2207067"/>
            <a:ext cx="3951324" cy="266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3037C-91DD-6948-9AD1-E3811FD6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Who Done It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90314B-FBB1-424E-A60F-477201578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2777" y="277640"/>
            <a:ext cx="4166400" cy="46425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edTPA</a:t>
            </a:r>
            <a:r>
              <a:rPr lang="en-US" dirty="0">
                <a:solidFill>
                  <a:schemeClr val="tx1"/>
                </a:solidFill>
              </a:rPr>
              <a:t> was developed “for the profession, by the profession” by SCALE (Stanford Center for Assessment, Learning, and Equity) in 2009, and it was constructed with the broad involvement of professional educators. </a:t>
            </a:r>
          </a:p>
          <a:p>
            <a:r>
              <a:rPr lang="en-US" dirty="0" err="1">
                <a:solidFill>
                  <a:schemeClr val="tx1"/>
                </a:solidFill>
              </a:rPr>
              <a:t>edTPA</a:t>
            </a:r>
            <a:r>
              <a:rPr lang="en-US" dirty="0">
                <a:solidFill>
                  <a:schemeClr val="tx1"/>
                </a:solidFill>
              </a:rPr>
              <a:t> was field tested in 2013 with more than 12,000 teacher candidates and has gone through multiple revisions.</a:t>
            </a:r>
          </a:p>
          <a:p>
            <a:r>
              <a:rPr lang="en-US" dirty="0">
                <a:solidFill>
                  <a:schemeClr val="tx1"/>
                </a:solidFill>
              </a:rPr>
              <a:t>Came from a response to legislation in CA.</a:t>
            </a:r>
          </a:p>
          <a:p>
            <a:r>
              <a:rPr lang="en-US" dirty="0">
                <a:solidFill>
                  <a:schemeClr val="tx1"/>
                </a:solidFill>
              </a:rPr>
              <a:t>Started off as a grassroots movement from faculty, who recruited teachers to create.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Pearson handles the official scores (but didn’t come from Pearson).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(Other option is PPAT from Praxis – created by testing company.)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91BE0B-C373-B248-84DE-A6B5760EF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5" y="1318437"/>
            <a:ext cx="359304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The Why: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631275" y="522450"/>
            <a:ext cx="4166400" cy="409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There used to be a different “portfolio” as part of educator preparation (each institution had it’s own portfolio that had to meet state requirements).</a:t>
            </a:r>
          </a:p>
          <a:p>
            <a:pPr lvl="0"/>
            <a:r>
              <a:rPr lang="en-US" dirty="0"/>
              <a:t>You’re not doing anything extra: </a:t>
            </a:r>
            <a:r>
              <a:rPr lang="en-US" dirty="0" err="1"/>
              <a:t>edTPA</a:t>
            </a:r>
            <a:r>
              <a:rPr lang="en-US" dirty="0"/>
              <a:t> is taking the place of a different project that wasn’t nationally normed.</a:t>
            </a:r>
          </a:p>
          <a:p>
            <a:pPr lvl="0"/>
            <a:r>
              <a:rPr lang="en-US" dirty="0"/>
              <a:t>Lots of similarity with National Board (modeled off of National Board Certification portfolio).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5BEE86-EFF2-7F47-BD3B-357B22559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3640">
            <a:off x="1326551" y="828131"/>
            <a:ext cx="2627415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CF9F0F-C4D0-3A44-AEE4-2645D1DD7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9" y="3137676"/>
            <a:ext cx="6400800" cy="1824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500113-8C72-074B-86E3-D30B2CDE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good, the bad, and the corny (stay positive)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996A5C-86D2-A44C-BD88-8727E0C0A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It is scored by Pearson;</a:t>
            </a:r>
          </a:p>
          <a:p>
            <a:r>
              <a:rPr lang="en-US" dirty="0">
                <a:solidFill>
                  <a:schemeClr val="tx1"/>
                </a:solidFill>
              </a:rPr>
              <a:t>It costs $300;</a:t>
            </a:r>
          </a:p>
          <a:p>
            <a:r>
              <a:rPr lang="en-US" dirty="0">
                <a:solidFill>
                  <a:schemeClr val="tx1"/>
                </a:solidFill>
              </a:rPr>
              <a:t>It is a beast of an endeavor, requires a lot of time;</a:t>
            </a:r>
          </a:p>
          <a:p>
            <a:r>
              <a:rPr lang="en-US" dirty="0">
                <a:solidFill>
                  <a:schemeClr val="tx1"/>
                </a:solidFill>
              </a:rPr>
              <a:t>There are no shortcuts to reading the handbook and getting into the nitty gritty and just putting in the time.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CA165C-ECBD-874A-BCEB-45AC85E3E96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25" y="1329896"/>
            <a:ext cx="3999900" cy="381360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Pearson scorers are current or former (within past 5 years) teachers and educators who go through long and rigorous training; random checks of inter-rate reliability;</a:t>
            </a:r>
          </a:p>
          <a:p>
            <a:r>
              <a:rPr lang="en-US" dirty="0">
                <a:solidFill>
                  <a:schemeClr val="tx1"/>
                </a:solidFill>
              </a:rPr>
              <a:t>Program in Education will cover the cost of your </a:t>
            </a:r>
            <a:r>
              <a:rPr lang="en-US" dirty="0" err="1">
                <a:solidFill>
                  <a:schemeClr val="tx1"/>
                </a:solidFill>
              </a:rPr>
              <a:t>edTPA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r>
              <a:rPr lang="en-US" dirty="0">
                <a:solidFill>
                  <a:schemeClr val="tx1"/>
                </a:solidFill>
              </a:rPr>
              <a:t>It truly is about “effective teaching” in that it connects planning to instruction to assessment – gets at the heart of “how will you know if ALL students got it?”</a:t>
            </a:r>
          </a:p>
          <a:p>
            <a:r>
              <a:rPr lang="en-US" dirty="0" err="1">
                <a:solidFill>
                  <a:schemeClr val="tx1"/>
                </a:solidFill>
              </a:rPr>
              <a:t>edTPA</a:t>
            </a:r>
            <a:r>
              <a:rPr lang="en-US" dirty="0">
                <a:solidFill>
                  <a:schemeClr val="tx1"/>
                </a:solidFill>
              </a:rPr>
              <a:t> forces you to think about how you’re impacting students;</a:t>
            </a:r>
          </a:p>
        </p:txBody>
      </p:sp>
    </p:spTree>
    <p:extLst>
      <p:ext uri="{BB962C8B-B14F-4D97-AF65-F5344CB8AC3E}">
        <p14:creationId xmlns:p14="http://schemas.microsoft.com/office/powerpoint/2010/main" val="394637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6550" y="354375"/>
            <a:ext cx="8520600" cy="62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The What: the Big Picture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274" y="1331900"/>
            <a:ext cx="4976800" cy="37410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3355675" y="978075"/>
            <a:ext cx="2082724" cy="4487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Arial"/>
              </a:rPr>
              <a:t>Task 1</a:t>
            </a:r>
          </a:p>
        </p:txBody>
      </p:sp>
      <p:sp>
        <p:nvSpPr>
          <p:cNvPr id="95" name="Shape 95"/>
          <p:cNvSpPr/>
          <p:nvPr/>
        </p:nvSpPr>
        <p:spPr>
          <a:xfrm>
            <a:off x="6673875" y="3843250"/>
            <a:ext cx="1743102" cy="5340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Arial"/>
              </a:rPr>
              <a:t>Task 2</a:t>
            </a:r>
          </a:p>
        </p:txBody>
      </p:sp>
      <p:sp>
        <p:nvSpPr>
          <p:cNvPr id="96" name="Shape 96"/>
          <p:cNvSpPr/>
          <p:nvPr/>
        </p:nvSpPr>
        <p:spPr>
          <a:xfrm>
            <a:off x="586849" y="3785700"/>
            <a:ext cx="1940998" cy="5915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Arial"/>
              </a:rPr>
              <a:t>Task 3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2766600" y="4874675"/>
            <a:ext cx="3520500" cy="16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r>
              <a:rPr lang="en" sz="6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Copyright © 2016 Board of Trustees of the Leland Stanford Junior University.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15244</TotalTime>
  <Words>1561</Words>
  <Application>Microsoft Office PowerPoint</Application>
  <PresentationFormat>On-screen Show (16:9)</PresentationFormat>
  <Paragraphs>165</Paragraphs>
  <Slides>26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paradigm</vt:lpstr>
      <vt:lpstr>edTPA Orientation</vt:lpstr>
      <vt:lpstr>Key Takeaways from “Making Good Choices”</vt:lpstr>
      <vt:lpstr>Demystifying the edTPA: Burning Questions</vt:lpstr>
      <vt:lpstr>Today’s Session:</vt:lpstr>
      <vt:lpstr>The Who Does It: Preservice teachers  in 40 (and counting) states</vt:lpstr>
      <vt:lpstr>The Who Done It </vt:lpstr>
      <vt:lpstr>The Why:</vt:lpstr>
      <vt:lpstr>The good, the bad, and the corny (stay positive)</vt:lpstr>
      <vt:lpstr>The What: the Big Picture</vt:lpstr>
      <vt:lpstr>The WHAT it looks like</vt:lpstr>
      <vt:lpstr>Task 1: Planning Stage of Teaching</vt:lpstr>
      <vt:lpstr>Task 2: Instruction </vt:lpstr>
      <vt:lpstr>Task 3: Assessment</vt:lpstr>
      <vt:lpstr>Addressing Diverse Needs of Learners: Task 1 and Task 3 </vt:lpstr>
      <vt:lpstr>Importance of Academic Language </vt:lpstr>
      <vt:lpstr>The HOW</vt:lpstr>
      <vt:lpstr>Learning Segment</vt:lpstr>
      <vt:lpstr>How it is scored:</vt:lpstr>
      <vt:lpstr>Target Score and Why</vt:lpstr>
      <vt:lpstr>As per NC legislation passed in Fall 2017,  if you receive a 48 or above on the edTPA and have an undergraduate GPA of 3.75 or higher,  you qualify for a bonus as a “Highly Qualified NC Teaching Graduate”</vt:lpstr>
      <vt:lpstr>edTPA has 27 different subjects /assessments</vt:lpstr>
      <vt:lpstr>The When and Where</vt:lpstr>
      <vt:lpstr>BIG assignment for September 5</vt:lpstr>
      <vt:lpstr>edTPA resources on: MAT Wordpress site and edTPA site</vt:lpstr>
      <vt:lpstr>A few other thoughts: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edTPA Orientation</dc:title>
  <dc:creator>Asus</dc:creator>
  <cp:lastModifiedBy>Asus</cp:lastModifiedBy>
  <cp:revision>72</cp:revision>
  <cp:lastPrinted>2018-08-06T13:40:13Z</cp:lastPrinted>
  <dcterms:modified xsi:type="dcterms:W3CDTF">2018-09-02T00:01:40Z</dcterms:modified>
</cp:coreProperties>
</file>