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256" r:id="rId3"/>
    <p:sldId id="266" r:id="rId4"/>
    <p:sldId id="269" r:id="rId5"/>
    <p:sldId id="260" r:id="rId6"/>
    <p:sldId id="261" r:id="rId7"/>
    <p:sldId id="267" r:id="rId8"/>
    <p:sldId id="268" r:id="rId9"/>
    <p:sldId id="270" r:id="rId10"/>
    <p:sldId id="282" r:id="rId11"/>
    <p:sldId id="271" r:id="rId12"/>
    <p:sldId id="272" r:id="rId13"/>
    <p:sldId id="278" r:id="rId14"/>
    <p:sldId id="281" r:id="rId15"/>
    <p:sldId id="276" r:id="rId16"/>
    <p:sldId id="283" r:id="rId17"/>
    <p:sldId id="27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863"/>
    <a:srgbClr val="3E6078"/>
    <a:srgbClr val="F6941E"/>
    <a:srgbClr val="CB3821"/>
    <a:srgbClr val="959CA2"/>
    <a:srgbClr val="304D65"/>
    <a:srgbClr val="122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8" autoAdjust="0"/>
    <p:restoredTop sz="97953" autoAdjust="0"/>
  </p:normalViewPr>
  <p:slideViewPr>
    <p:cSldViewPr snapToGrid="0" snapToObjects="1">
      <p:cViewPr varScale="1">
        <p:scale>
          <a:sx n="74" d="100"/>
          <a:sy n="74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FE79-C23B-324C-960C-861276600E0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480B-3240-104D-922B-A531808D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DPS conducts a “sweep screen” of students in third and sixth grades. Nomination by teacher, parent, student or peer will also result in gathering data or testing.</a:t>
            </a:r>
          </a:p>
          <a:p>
            <a:pPr marL="215878" indent="-152384">
              <a:lnSpc>
                <a:spcPct val="115000"/>
              </a:lnSpc>
              <a:buClr>
                <a:srgbClr val="000000"/>
              </a:buClr>
              <a:buSzPct val="110000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●   DPS uses multiple measures to identify students which include </a:t>
            </a:r>
            <a:r>
              <a:rPr lang="en" sz="1000" u="sng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of the following:  aptitude, achievement, performance (grades), gifted behavior checklists/teacher observations.</a:t>
            </a:r>
          </a:p>
          <a:p>
            <a:pPr marL="215878" indent="-152384">
              <a:lnSpc>
                <a:spcPct val="115000"/>
              </a:lnSpc>
              <a:buClr>
                <a:srgbClr val="000000"/>
              </a:buClr>
              <a:buSzPct val="110000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●   Data used in identification nominations are grades, teacher observations, student interests/activities, etc.</a:t>
            </a:r>
          </a:p>
          <a:p>
            <a:pPr marL="215878" indent="-152384">
              <a:lnSpc>
                <a:spcPct val="115000"/>
              </a:lnSpc>
              <a:buClr>
                <a:srgbClr val="000000"/>
              </a:buClr>
              <a:buSzPct val="110000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●   DPS has policies in place to safeguard the rights of AIG students and parents as well as procedures for resolving disagreements.</a:t>
            </a:r>
          </a:p>
          <a:p>
            <a:pPr marL="215878" indent="-152384">
              <a:lnSpc>
                <a:spcPct val="115000"/>
              </a:lnSpc>
              <a:buClr>
                <a:srgbClr val="000000"/>
              </a:buClr>
              <a:buSzPct val="110000"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●   DPS documents all identification of and services for AIG students through Differentiated Education Plans (DEP).</a:t>
            </a:r>
          </a:p>
          <a:p>
            <a:endParaRPr lang="en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09B2E59-F7A8-49F9-BB2E-A2618BE635E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ACABDC-8D1F-4E17-8252-1E3C1040AC9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ACABDC-8D1F-4E17-8252-1E3C1040AC9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ACABDC-8D1F-4E17-8252-1E3C1040AC9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ACABDC-8D1F-4E17-8252-1E3C1040AC9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ACABDC-8D1F-4E17-8252-1E3C1040AC9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252ED7-B0B2-45DB-9486-E21858E0DC5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252ED7-B0B2-45DB-9486-E21858E0DC5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rgbClr val="959CA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959CA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564" y="274638"/>
            <a:ext cx="7019235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E60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4" y="1600200"/>
            <a:ext cx="7019236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04D65"/>
                </a:solidFill>
                <a:latin typeface="Arial"/>
                <a:cs typeface="Arial"/>
              </a:defRPr>
            </a:lvl1pPr>
            <a:lvl2pPr marL="800100" indent="-342900">
              <a:buFont typeface="Lucida Grande"/>
              <a:buChar char="&gt;"/>
              <a:defRPr sz="2400">
                <a:solidFill>
                  <a:srgbClr val="959CA2"/>
                </a:solidFill>
                <a:latin typeface="Arial"/>
                <a:cs typeface="Arial"/>
              </a:defRPr>
            </a:lvl2pPr>
            <a:lvl3pPr marL="1138238" indent="-223838">
              <a:buFont typeface="Lucida Grande"/>
              <a:buChar char="&gt;"/>
              <a:defRPr sz="2000">
                <a:solidFill>
                  <a:srgbClr val="959CA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271025"/>
            <a:ext cx="966578" cy="133866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 flipV="1">
            <a:off x="1333846" y="274638"/>
            <a:ext cx="1026" cy="630727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590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B3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400" y="274638"/>
            <a:ext cx="6964203" cy="1143000"/>
          </a:xfrm>
        </p:spPr>
        <p:txBody>
          <a:bodyPr/>
          <a:lstStyle>
            <a:lvl1pPr>
              <a:defRPr>
                <a:solidFill>
                  <a:srgbClr val="3E60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333846" y="274638"/>
            <a:ext cx="1026" cy="63072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 descr="DPS 2-color Spark only.png"/>
          <p:cNvPicPr>
            <a:picLocks noChangeAspect="1"/>
          </p:cNvPicPr>
          <p:nvPr userDrawn="1"/>
        </p:nvPicPr>
        <p:blipFill>
          <a:blip r:embed="rId3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271025"/>
            <a:ext cx="966578" cy="1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1E55-D869-9848-B2D6-AFD8C9E2FE9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07E0-D057-874C-9C3F-62FEA534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4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E6078"/>
          </a:solidFill>
          <a:latin typeface="Arial"/>
          <a:ea typeface="+mj-ea"/>
          <a:cs typeface="Arial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04D65"/>
          </a:solidFill>
          <a:latin typeface="Arial"/>
          <a:ea typeface="+mn-ea"/>
          <a:cs typeface="Arial"/>
        </a:defRPr>
      </a:lvl1pPr>
      <a:lvl2pPr marL="627063" indent="-287338" algn="l" defTabSz="457200" rtl="0" eaLnBrk="1" latinLnBrk="0" hangingPunct="1">
        <a:spcBef>
          <a:spcPct val="20000"/>
        </a:spcBef>
        <a:buFont typeface="Lucida Grande"/>
        <a:buChar char="&gt;"/>
        <a:defRPr sz="2800" kern="1200">
          <a:solidFill>
            <a:srgbClr val="959CA2"/>
          </a:solidFill>
          <a:latin typeface="Arial"/>
          <a:ea typeface="+mn-ea"/>
          <a:cs typeface="Arial"/>
        </a:defRPr>
      </a:lvl2pPr>
      <a:lvl3pPr marL="1022350" indent="-223838" algn="l" defTabSz="457200" rtl="0" eaLnBrk="1" latinLnBrk="0" hangingPunct="1">
        <a:spcBef>
          <a:spcPct val="20000"/>
        </a:spcBef>
        <a:buFont typeface="Lucida Grande"/>
        <a:buChar char="&gt;"/>
        <a:tabLst/>
        <a:defRPr sz="2400" kern="1200">
          <a:solidFill>
            <a:srgbClr val="959CA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241093"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 descr="DPS full-color Spark 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16" y="427358"/>
            <a:ext cx="6484642" cy="6003284"/>
          </a:xfrm>
          <a:prstGeom prst="rect">
            <a:avLst/>
          </a:prstGeom>
          <a:effectLst/>
        </p:spPr>
      </p:pic>
      <p:pic>
        <p:nvPicPr>
          <p:cNvPr id="9" name="Picture 8" descr="DPS Minds on 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214688"/>
            <a:ext cx="1300877" cy="2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4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6" y="274638"/>
            <a:ext cx="7595754" cy="1143000"/>
          </a:xfrm>
        </p:spPr>
        <p:txBody>
          <a:bodyPr/>
          <a:lstStyle/>
          <a:p>
            <a:pPr algn="ctr"/>
            <a:r>
              <a:rPr lang="en-US" sz="3200" dirty="0" smtClean="0"/>
              <a:t>Teaching Models for Differentiation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4" y="1953491"/>
            <a:ext cx="7019236" cy="4172672"/>
          </a:xfrm>
        </p:spPr>
        <p:txBody>
          <a:bodyPr/>
          <a:lstStyle/>
          <a:p>
            <a:r>
              <a:rPr lang="en-US" dirty="0" smtClean="0"/>
              <a:t>Concept Development Model</a:t>
            </a:r>
          </a:p>
          <a:p>
            <a:r>
              <a:rPr lang="en-US" dirty="0" smtClean="0"/>
              <a:t>Problem-Based Learning</a:t>
            </a:r>
          </a:p>
          <a:p>
            <a:r>
              <a:rPr lang="en-US" dirty="0" smtClean="0"/>
              <a:t>Paul Reasoning Model</a:t>
            </a:r>
          </a:p>
          <a:p>
            <a:r>
              <a:rPr lang="en-US" dirty="0" smtClean="0"/>
              <a:t>Research model</a:t>
            </a:r>
          </a:p>
          <a:p>
            <a:r>
              <a:rPr lang="en-US" dirty="0" smtClean="0"/>
              <a:t>Socratic Seminar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Strategies for Gifted Learners in </a:t>
            </a:r>
            <a:r>
              <a:rPr lang="en-US" dirty="0"/>
              <a:t>A</a:t>
            </a:r>
            <a:r>
              <a:rPr lang="en-US" dirty="0" smtClean="0"/>
              <a:t>P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4" y="1901536"/>
            <a:ext cx="7247836" cy="4525963"/>
          </a:xfrm>
        </p:spPr>
        <p:txBody>
          <a:bodyPr/>
          <a:lstStyle/>
          <a:p>
            <a:r>
              <a:rPr lang="en-US" dirty="0" err="1" smtClean="0"/>
              <a:t>Preassessment</a:t>
            </a:r>
            <a:r>
              <a:rPr lang="en-US" dirty="0" smtClean="0"/>
              <a:t> and Diagnostic follow-up</a:t>
            </a:r>
          </a:p>
          <a:p>
            <a:r>
              <a:rPr lang="en-US" dirty="0" smtClean="0"/>
              <a:t>In-class power tasks</a:t>
            </a:r>
          </a:p>
          <a:p>
            <a:r>
              <a:rPr lang="en-US" dirty="0" smtClean="0"/>
              <a:t>Specific feedback for student improvement</a:t>
            </a:r>
          </a:p>
          <a:p>
            <a:r>
              <a:rPr lang="en-US" dirty="0" smtClean="0"/>
              <a:t>Targeted homework</a:t>
            </a:r>
          </a:p>
          <a:p>
            <a:r>
              <a:rPr lang="en-US" dirty="0" smtClean="0"/>
              <a:t>Tutorial review and test practices </a:t>
            </a:r>
            <a:r>
              <a:rPr lang="en-US" sz="2400" dirty="0" smtClean="0"/>
              <a:t>(6 weeks)</a:t>
            </a:r>
          </a:p>
          <a:p>
            <a:r>
              <a:rPr lang="en-US" dirty="0" smtClean="0"/>
              <a:t>Taking the AP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Analyzing Primary Sources </a:t>
            </a:r>
          </a:p>
          <a:p>
            <a:r>
              <a:rPr lang="en-US" dirty="0" smtClean="0"/>
              <a:t>Developing Research Skills</a:t>
            </a:r>
          </a:p>
          <a:p>
            <a:r>
              <a:rPr lang="en-US" dirty="0" smtClean="0"/>
              <a:t>Targeted Thinking Skills</a:t>
            </a:r>
          </a:p>
          <a:p>
            <a:pPr lvl="1"/>
            <a:r>
              <a:rPr lang="en-US" dirty="0" smtClean="0"/>
              <a:t>Thinking is complex- made up of many skills</a:t>
            </a:r>
          </a:p>
          <a:p>
            <a:pPr lvl="1"/>
            <a:r>
              <a:rPr lang="en-US" dirty="0" smtClean="0"/>
              <a:t>Thinking is dependent on student discourse</a:t>
            </a:r>
          </a:p>
          <a:p>
            <a:pPr lvl="1"/>
            <a:r>
              <a:rPr lang="en-US" dirty="0" smtClean="0"/>
              <a:t>Thinking is integrated and interrelated</a:t>
            </a:r>
          </a:p>
          <a:p>
            <a:pPr lvl="1"/>
            <a:r>
              <a:rPr lang="en-US" dirty="0" smtClean="0"/>
              <a:t>Thinking is an inquiring mind as well as mastery of skills</a:t>
            </a:r>
          </a:p>
          <a:p>
            <a:pPr lvl="1"/>
            <a:r>
              <a:rPr lang="en-US" dirty="0" smtClean="0"/>
              <a:t>Thinking is best taught in context of content</a:t>
            </a:r>
          </a:p>
          <a:p>
            <a:r>
              <a:rPr lang="en-US" dirty="0" smtClean="0"/>
              <a:t>Reasoning through a situation or event</a:t>
            </a:r>
          </a:p>
          <a:p>
            <a:pPr lvl="1"/>
            <a:r>
              <a:rPr lang="en-US" dirty="0" smtClean="0"/>
              <a:t>Paul’s Reasoning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8" y="274638"/>
            <a:ext cx="7512628" cy="1143000"/>
          </a:xfrm>
        </p:spPr>
        <p:txBody>
          <a:bodyPr/>
          <a:lstStyle/>
          <a:p>
            <a:r>
              <a:rPr lang="en-US" dirty="0" smtClean="0"/>
              <a:t>Characteristics of an Issue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4" y="1808018"/>
            <a:ext cx="7019236" cy="4525963"/>
          </a:xfrm>
        </p:spPr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world 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points of view </a:t>
            </a:r>
            <a:endParaRPr lang="en-US" dirty="0" smtClean="0"/>
          </a:p>
          <a:p>
            <a:r>
              <a:rPr lang="en-US" dirty="0" smtClean="0"/>
              <a:t>Researchable </a:t>
            </a:r>
            <a:r>
              <a:rPr lang="en-US" dirty="0"/>
              <a:t>and </a:t>
            </a:r>
            <a:r>
              <a:rPr lang="en-US" dirty="0" smtClean="0"/>
              <a:t>substantial information </a:t>
            </a:r>
            <a:r>
              <a:rPr lang="en-US" dirty="0"/>
              <a:t>available </a:t>
            </a:r>
            <a:endParaRPr lang="en-US" dirty="0" smtClean="0"/>
          </a:p>
          <a:p>
            <a:r>
              <a:rPr lang="en-US" dirty="0" smtClean="0"/>
              <a:t>Worthy </a:t>
            </a:r>
            <a:r>
              <a:rPr lang="en-US" dirty="0"/>
              <a:t>topic and personal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Linked </a:t>
            </a:r>
            <a:r>
              <a:rPr lang="en-US" dirty="0"/>
              <a:t>to Reasoning Model</a:t>
            </a:r>
          </a:p>
        </p:txBody>
      </p:sp>
    </p:spTree>
    <p:extLst>
      <p:ext uri="{BB962C8B-B14F-4D97-AF65-F5344CB8AC3E}">
        <p14:creationId xmlns:p14="http://schemas.microsoft.com/office/powerpoint/2010/main" val="12376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Issue Versus 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Topic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Pollution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5DA863"/>
                </a:solidFill>
              </a:rPr>
              <a:t>Bio-diesel fuel conversion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Vietnam War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5DA863"/>
                </a:solidFill>
              </a:rPr>
              <a:t>Thomas Jefferson</a:t>
            </a:r>
            <a:endParaRPr lang="en-US" dirty="0">
              <a:solidFill>
                <a:srgbClr val="5DA86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policy changes need to be made to protect U.S. citizens from pollution?</a:t>
            </a:r>
          </a:p>
          <a:p>
            <a:r>
              <a:rPr lang="en-US" dirty="0" smtClean="0">
                <a:solidFill>
                  <a:srgbClr val="5DA863"/>
                </a:solidFill>
              </a:rPr>
              <a:t>Is bio-diesel a cost-efficient alternative?</a:t>
            </a:r>
          </a:p>
          <a:p>
            <a:r>
              <a:rPr lang="en-US" dirty="0" smtClean="0"/>
              <a:t>Was the Vietnam War worth fighting?</a:t>
            </a:r>
          </a:p>
          <a:p>
            <a:r>
              <a:rPr lang="en-US" dirty="0" smtClean="0">
                <a:solidFill>
                  <a:srgbClr val="5DA863"/>
                </a:solidFill>
              </a:rPr>
              <a:t>What are the implications and consequences of Thomas Jefferson’s contributions on life today?</a:t>
            </a:r>
            <a:endParaRPr lang="en-US" dirty="0">
              <a:solidFill>
                <a:srgbClr val="5DA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8 Questions for Students </a:t>
            </a:r>
            <a:br>
              <a:rPr lang="en-US" sz="3200" dirty="0" smtClean="0"/>
            </a:br>
            <a:r>
              <a:rPr lang="en-US" sz="3200" dirty="0" smtClean="0"/>
              <a:t>Elements of Reasoning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3" y="1600200"/>
            <a:ext cx="7299791" cy="46759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is the main </a:t>
            </a:r>
            <a:r>
              <a:rPr lang="en-US" b="1" dirty="0"/>
              <a:t>purpose</a:t>
            </a:r>
            <a:r>
              <a:rPr lang="en-US" dirty="0"/>
              <a:t> of the </a:t>
            </a:r>
            <a:r>
              <a:rPr lang="en-US" dirty="0" smtClean="0"/>
              <a:t>reasoning?</a:t>
            </a:r>
          </a:p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key </a:t>
            </a:r>
            <a:r>
              <a:rPr lang="en-US" b="1" dirty="0"/>
              <a:t>issues, problems</a:t>
            </a:r>
            <a:r>
              <a:rPr lang="en-US" dirty="0"/>
              <a:t>, and </a:t>
            </a:r>
            <a:r>
              <a:rPr lang="en-US" b="1" dirty="0"/>
              <a:t>questions</a:t>
            </a:r>
            <a:r>
              <a:rPr lang="en-US" dirty="0"/>
              <a:t> being </a:t>
            </a:r>
            <a:r>
              <a:rPr lang="en-US" dirty="0" smtClean="0"/>
              <a:t>addressed?</a:t>
            </a:r>
          </a:p>
          <a:p>
            <a:r>
              <a:rPr lang="en-US" dirty="0" smtClean="0"/>
              <a:t>What </a:t>
            </a:r>
            <a:r>
              <a:rPr lang="en-US" dirty="0"/>
              <a:t>is the most important </a:t>
            </a:r>
            <a:r>
              <a:rPr lang="en-US" b="1" dirty="0"/>
              <a:t>information</a:t>
            </a:r>
            <a:r>
              <a:rPr lang="en-US" dirty="0"/>
              <a:t> being used? </a:t>
            </a:r>
          </a:p>
          <a:p>
            <a:r>
              <a:rPr lang="en-US" dirty="0" smtClean="0"/>
              <a:t>What </a:t>
            </a:r>
            <a:r>
              <a:rPr lang="en-US" dirty="0"/>
              <a:t>main </a:t>
            </a:r>
            <a:r>
              <a:rPr lang="en-US" b="1" dirty="0"/>
              <a:t>inferences</a:t>
            </a:r>
            <a:r>
              <a:rPr lang="en-US" dirty="0"/>
              <a:t> are embedded in the reasoning?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key </a:t>
            </a:r>
            <a:r>
              <a:rPr lang="en-US" b="1" dirty="0" smtClean="0"/>
              <a:t>concepts</a:t>
            </a:r>
            <a:r>
              <a:rPr lang="en-US" dirty="0" smtClean="0"/>
              <a:t> guiding the reasoning? </a:t>
            </a:r>
          </a:p>
          <a:p>
            <a:r>
              <a:rPr lang="en-US" dirty="0" smtClean="0"/>
              <a:t>What </a:t>
            </a:r>
            <a:r>
              <a:rPr lang="en-US" b="1" dirty="0"/>
              <a:t>assumptions</a:t>
            </a:r>
            <a:r>
              <a:rPr lang="en-US" dirty="0"/>
              <a:t> are being used?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positive and negative </a:t>
            </a:r>
            <a:r>
              <a:rPr lang="en-US" b="1" dirty="0" smtClean="0"/>
              <a:t>implications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b="1" dirty="0"/>
              <a:t>point of view </a:t>
            </a:r>
            <a:r>
              <a:rPr lang="en-US" dirty="0"/>
              <a:t>is/should be represented?</a:t>
            </a:r>
          </a:p>
        </p:txBody>
      </p:sp>
    </p:spTree>
    <p:extLst>
      <p:ext uri="{BB962C8B-B14F-4D97-AF65-F5344CB8AC3E}">
        <p14:creationId xmlns:p14="http://schemas.microsoft.com/office/powerpoint/2010/main" val="6351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Elements of Reasoning</a:t>
            </a:r>
            <a:br>
              <a:rPr lang="en-US" dirty="0" smtClean="0"/>
            </a:br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3" y="1901536"/>
            <a:ext cx="7299791" cy="4759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main </a:t>
            </a:r>
            <a:r>
              <a:rPr lang="en-US" b="1" dirty="0"/>
              <a:t>purpose</a:t>
            </a:r>
            <a:r>
              <a:rPr lang="en-US" dirty="0"/>
              <a:t> of the character? </a:t>
            </a:r>
          </a:p>
          <a:p>
            <a:r>
              <a:rPr lang="en-US" dirty="0" smtClean="0"/>
              <a:t>What </a:t>
            </a:r>
            <a:r>
              <a:rPr lang="en-US" dirty="0"/>
              <a:t>are the key </a:t>
            </a:r>
            <a:r>
              <a:rPr lang="en-US" b="1" dirty="0"/>
              <a:t>issues and problems </a:t>
            </a:r>
            <a:r>
              <a:rPr lang="en-US" dirty="0" smtClean="0"/>
              <a:t>facing </a:t>
            </a:r>
            <a:r>
              <a:rPr lang="en-US" dirty="0"/>
              <a:t>the character? </a:t>
            </a:r>
          </a:p>
          <a:p>
            <a:r>
              <a:rPr lang="en-US" dirty="0" smtClean="0"/>
              <a:t>What </a:t>
            </a:r>
            <a:r>
              <a:rPr lang="en-US" dirty="0"/>
              <a:t>is the most significant </a:t>
            </a:r>
            <a:r>
              <a:rPr lang="en-US" b="1" dirty="0"/>
              <a:t>information</a:t>
            </a:r>
            <a:r>
              <a:rPr lang="en-US" dirty="0"/>
              <a:t> the character uses in his or her reasoning?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main </a:t>
            </a:r>
            <a:r>
              <a:rPr lang="en-US" b="1" dirty="0"/>
              <a:t>inferences</a:t>
            </a:r>
            <a:r>
              <a:rPr lang="en-US" dirty="0"/>
              <a:t> or judgments are made by the character? </a:t>
            </a:r>
          </a:p>
          <a:p>
            <a:r>
              <a:rPr lang="en-US" dirty="0" smtClean="0"/>
              <a:t>What </a:t>
            </a:r>
            <a:r>
              <a:rPr lang="en-US" dirty="0"/>
              <a:t>key </a:t>
            </a:r>
            <a:r>
              <a:rPr lang="en-US" b="1" dirty="0"/>
              <a:t>concepts</a:t>
            </a:r>
            <a:r>
              <a:rPr lang="en-US" dirty="0"/>
              <a:t> guide the character’s reasoning? </a:t>
            </a:r>
          </a:p>
          <a:p>
            <a:r>
              <a:rPr lang="en-US" dirty="0" smtClean="0"/>
              <a:t>What </a:t>
            </a:r>
            <a:r>
              <a:rPr lang="en-US" dirty="0"/>
              <a:t>main </a:t>
            </a:r>
            <a:r>
              <a:rPr lang="en-US" b="1" dirty="0"/>
              <a:t>assumptions</a:t>
            </a:r>
            <a:r>
              <a:rPr lang="en-US" dirty="0"/>
              <a:t> guide the behavior of the character? </a:t>
            </a:r>
          </a:p>
          <a:p>
            <a:r>
              <a:rPr lang="en-US" dirty="0" smtClean="0"/>
              <a:t>What </a:t>
            </a:r>
            <a:r>
              <a:rPr lang="en-US" dirty="0"/>
              <a:t>are the most important </a:t>
            </a:r>
            <a:r>
              <a:rPr lang="en-US" b="1" dirty="0"/>
              <a:t>implications</a:t>
            </a:r>
            <a:r>
              <a:rPr lang="en-US" dirty="0"/>
              <a:t> of the character’s thinking and behavior? </a:t>
            </a:r>
          </a:p>
          <a:p>
            <a:r>
              <a:rPr lang="en-US" dirty="0" smtClean="0"/>
              <a:t>What </a:t>
            </a:r>
            <a:r>
              <a:rPr lang="en-US" dirty="0"/>
              <a:t>is the main </a:t>
            </a:r>
            <a:r>
              <a:rPr lang="en-US" b="1" dirty="0"/>
              <a:t>point of view </a:t>
            </a:r>
            <a:r>
              <a:rPr lang="en-US" dirty="0"/>
              <a:t>of the character? Does that point of view change during the story? If so, how?</a:t>
            </a:r>
          </a:p>
        </p:txBody>
      </p:sp>
    </p:spTree>
    <p:extLst>
      <p:ext uri="{BB962C8B-B14F-4D97-AF65-F5344CB8AC3E}">
        <p14:creationId xmlns:p14="http://schemas.microsoft.com/office/powerpoint/2010/main" val="20949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64" y="274638"/>
            <a:ext cx="7019235" cy="882650"/>
          </a:xfrm>
        </p:spPr>
        <p:txBody>
          <a:bodyPr/>
          <a:lstStyle/>
          <a:p>
            <a:r>
              <a:rPr lang="en-US" dirty="0" smtClean="0"/>
              <a:t>Targeted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64" y="1157288"/>
            <a:ext cx="7019236" cy="55435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Looking for patterns, systems, logical inferences</a:t>
            </a:r>
          </a:p>
          <a:p>
            <a:pPr lvl="1"/>
            <a:r>
              <a:rPr lang="en-US" dirty="0" smtClean="0"/>
              <a:t>Making a model</a:t>
            </a:r>
          </a:p>
          <a:p>
            <a:pPr lvl="1"/>
            <a:r>
              <a:rPr lang="en-US" dirty="0" smtClean="0"/>
              <a:t>Setting up an equation</a:t>
            </a:r>
          </a:p>
          <a:p>
            <a:pPr lvl="1"/>
            <a:r>
              <a:rPr lang="en-US" dirty="0" smtClean="0"/>
              <a:t>Mathematical modeling based on assumptions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Selecting problem or issue</a:t>
            </a:r>
          </a:p>
          <a:p>
            <a:pPr lvl="1"/>
            <a:r>
              <a:rPr lang="en-US" dirty="0" smtClean="0"/>
              <a:t>Study the problems</a:t>
            </a:r>
          </a:p>
          <a:p>
            <a:pPr lvl="1"/>
            <a:r>
              <a:rPr lang="en-US" dirty="0" smtClean="0"/>
              <a:t>Making hypotheses</a:t>
            </a:r>
          </a:p>
          <a:p>
            <a:pPr lvl="1"/>
            <a:r>
              <a:rPr lang="en-US" dirty="0" smtClean="0"/>
              <a:t>Collecting, analyzing and interpreting data </a:t>
            </a:r>
          </a:p>
          <a:p>
            <a:pPr lvl="1"/>
            <a:r>
              <a:rPr lang="en-US" dirty="0" smtClean="0"/>
              <a:t>Drawing conclusions </a:t>
            </a:r>
          </a:p>
          <a:p>
            <a:pPr lvl="1"/>
            <a:r>
              <a:rPr lang="en-US" dirty="0" smtClean="0"/>
              <a:t>Making implications</a:t>
            </a:r>
          </a:p>
          <a:p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Interpreting and creating analogies</a:t>
            </a:r>
          </a:p>
          <a:p>
            <a:pPr lvl="1"/>
            <a:r>
              <a:rPr lang="en-US" dirty="0" smtClean="0"/>
              <a:t>Using inductive and deductive reasoning</a:t>
            </a:r>
          </a:p>
          <a:p>
            <a:pPr lvl="1"/>
            <a:r>
              <a:rPr lang="en-US" dirty="0" smtClean="0"/>
              <a:t>Making inferences</a:t>
            </a:r>
          </a:p>
          <a:p>
            <a:pPr lvl="1"/>
            <a:r>
              <a:rPr lang="en-US" dirty="0" smtClean="0"/>
              <a:t>Discerning author’s purpose or point of view</a:t>
            </a:r>
          </a:p>
          <a:p>
            <a:pPr lvl="1"/>
            <a:r>
              <a:rPr lang="en-US" dirty="0" smtClean="0"/>
              <a:t>Evaluating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318230"/>
            <a:ext cx="716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00" dirty="0" smtClean="0">
                <a:solidFill>
                  <a:schemeClr val="tx2"/>
                </a:solidFill>
              </a:rPr>
              <a:t>80%</a:t>
            </a:r>
            <a:endParaRPr lang="en-US" sz="2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7470775" cy="75882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ea typeface="MS PGothic" pitchFamily="34" charset="-128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1625" y="16033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 sz="260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900" y="1125682"/>
            <a:ext cx="7264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</a:rPr>
              <a:t>Historically, state and national surveys indicate that approximately 80% of the questions K-12th grade students are exposed to are </a:t>
            </a:r>
            <a:r>
              <a:rPr lang="en-US" sz="4000" b="1" u="sng" dirty="0" smtClean="0">
                <a:solidFill>
                  <a:schemeClr val="accent1"/>
                </a:solidFill>
              </a:rPr>
              <a:t>lower-level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40895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6" y="1643062"/>
            <a:ext cx="8250382" cy="1764841"/>
          </a:xfrm>
        </p:spPr>
        <p:txBody>
          <a:bodyPr/>
          <a:lstStyle/>
          <a:p>
            <a:r>
              <a:rPr lang="en-US" sz="3600" dirty="0" smtClean="0"/>
              <a:t>Gifted Students in </a:t>
            </a:r>
            <a:br>
              <a:rPr lang="en-US" sz="3600" dirty="0" smtClean="0"/>
            </a:br>
            <a:r>
              <a:rPr lang="en-US" sz="3600" dirty="0" smtClean="0"/>
              <a:t>Advanced Placement Programs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18, 2016  -  Beth Cross, Advanced Academics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ea typeface="MS PGothic" pitchFamily="34" charset="-128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1625" y="16033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 sz="260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7564" y="1676400"/>
            <a:ext cx="7082736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</a:rPr>
              <a:t>In college, this trend reverses and students are asked to deal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</a:rPr>
              <a:t>primarily with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</a:rPr>
              <a:t>    </a:t>
            </a:r>
            <a:r>
              <a:rPr lang="en-US" sz="4000" u="sng" dirty="0">
                <a:solidFill>
                  <a:schemeClr val="accent1"/>
                </a:solidFill>
              </a:rPr>
              <a:t>high-level critical </a:t>
            </a:r>
            <a:r>
              <a:rPr lang="en-US" sz="4000" dirty="0">
                <a:solidFill>
                  <a:schemeClr val="accent1"/>
                </a:solidFill>
              </a:rPr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1615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ea typeface="MS PGothic" pitchFamily="34" charset="-128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1625" y="16033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 sz="2600" smtClean="0">
              <a:ea typeface="MS PGothic" pitchFamily="34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91004" y="789709"/>
            <a:ext cx="732439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ea typeface="MS PGothic" pitchFamily="34" charset="-128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1625" y="16033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 sz="2600" smtClean="0">
              <a:ea typeface="MS PGothic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60681" y="1292892"/>
            <a:ext cx="6926118" cy="51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ea typeface="MS PGothic" pitchFamily="34" charset="-128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1625" y="1603375"/>
            <a:ext cx="8504238" cy="4873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 sz="2600" smtClean="0">
              <a:ea typeface="MS PGothic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69604" y="578425"/>
            <a:ext cx="7387359" cy="59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2837" t="10448" r="2992"/>
          <a:stretch/>
        </p:blipFill>
        <p:spPr>
          <a:xfrm>
            <a:off x="1849581" y="1520536"/>
            <a:ext cx="6090661" cy="499110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401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Levels of Questioning</a:t>
            </a: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0686397"/>
              </p:ext>
            </p:extLst>
          </p:nvPr>
        </p:nvGraphicFramePr>
        <p:xfrm>
          <a:off x="193675" y="1143000"/>
          <a:ext cx="8839200" cy="5522964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Creating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create a new product or point of view?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assemble, construct, create, design, develop, formulate, write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Evaluating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justify a stand or decision?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appraise, argue, defend, judge, select, support, value, evaluate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Analyzing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distinguish between the different parts?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appraise, compare, contrast, criticize, differentiate, discriminate, distinguish, examine, experiment, question, test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Applying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use the information in a new way?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choose, demonstrate, dramatize, employ, illustrate, interpret, operate, schedule, sketch, solve, use, write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Understanding: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Can the student explain ideas or concepts?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classify, describe, discuss, explain, identify, locate, recognize, report, select, translate, paraphrase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Remembering: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Can the student recall or remember the information?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define, duplicate, list, memorize, recall, repeat, reproduce state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191000" y="17526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38600" y="3733800"/>
            <a:ext cx="5334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38600" y="57150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27500" y="1282700"/>
            <a:ext cx="4572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352800"/>
            <a:ext cx="5334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54102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0574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3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271713"/>
            <a:ext cx="21145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49275"/>
            <a:ext cx="19431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Levels of Questioning</a:t>
            </a: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5048611"/>
              </p:ext>
            </p:extLst>
          </p:nvPr>
        </p:nvGraphicFramePr>
        <p:xfrm>
          <a:off x="193675" y="1143000"/>
          <a:ext cx="8839200" cy="5522964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Creating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create a new product or point of view?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assemble, construct, create, design, develop, formulate, write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Evaluating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justify a stand or decision?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appraise, argue, defend, judge, select, support, value, evaluate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Analyzing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distinguish between the different parts?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appraise, compare, contrast, criticize, differentiate, discriminate, distinguish, examine, experiment, question, test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Applying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Can the student use the information in a new way?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choose, demonstrate, dramatize, employ, illustrate, interpret, operate, schedule, sketch, solve, use, write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Understanding: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Can the student explain ideas or concepts?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classify, describe, discuss, explain, identify, locate, recognize, report, select, translate, paraphrase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Remembering: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Can the student recall or remember the information?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define, duplicate, list, memorize, recall, repeat, reproduce state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191000" y="17526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38600" y="3733800"/>
            <a:ext cx="5334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38600" y="57150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27500" y="1282700"/>
            <a:ext cx="4572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352800"/>
            <a:ext cx="533400" cy="45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5410200"/>
            <a:ext cx="457200" cy="3810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0574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3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271713"/>
            <a:ext cx="21145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49275"/>
            <a:ext cx="19431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3" y="908050"/>
            <a:ext cx="282257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AP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913" y="1957388"/>
            <a:ext cx="4057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062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Shape 225"/>
          <p:cNvGrpSpPr/>
          <p:nvPr/>
        </p:nvGrpSpPr>
        <p:grpSpPr>
          <a:xfrm>
            <a:off x="1468668" y="924411"/>
            <a:ext cx="7484491" cy="5052163"/>
            <a:chOff x="631717" y="-541783"/>
            <a:chExt cx="5309656" cy="3182866"/>
          </a:xfrm>
        </p:grpSpPr>
        <p:sp>
          <p:nvSpPr>
            <p:cNvPr id="226" name="Shape 226"/>
            <p:cNvSpPr/>
            <p:nvPr/>
          </p:nvSpPr>
          <p:spPr>
            <a:xfrm>
              <a:off x="1345504" y="-541783"/>
              <a:ext cx="3932999" cy="162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Academically and Intellectually Gifted  (</a:t>
              </a:r>
              <a:r>
                <a:rPr lang="en" sz="24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AIG)</a:t>
              </a:r>
              <a:endPara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3342173" y="1317183"/>
              <a:ext cx="2599200" cy="1323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Academically Gifted (AG)</a:t>
              </a:r>
            </a:p>
            <a:p>
              <a:endPara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Nationally-normed achievement = 90%ile and above </a:t>
              </a:r>
              <a:r>
                <a:rPr lang="en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endParaRPr lang="e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EOG 85%ile or grade 90%/Level 4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631717" y="1317183"/>
              <a:ext cx="2599200" cy="1323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lvl="0" algn="ctr" rtl="0">
                <a:lnSpc>
                  <a:spcPct val="90000"/>
                </a:lnSpc>
                <a:spcAft>
                  <a:spcPts val="560"/>
                </a:spcAft>
                <a:buSzPct val="25000"/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Intellectually Gifted (IG)</a:t>
              </a:r>
            </a:p>
            <a:p>
              <a:endParaRPr lang="e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rtl="0">
                <a:lnSpc>
                  <a:spcPct val="90000"/>
                </a:lnSpc>
                <a:spcAft>
                  <a:spcPts val="560"/>
                </a:spcAft>
                <a:buSzPct val="25000"/>
                <a:buNone/>
              </a:pPr>
              <a:r>
                <a:rPr lang="en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Nationally-normed aptitude =</a:t>
              </a:r>
            </a:p>
            <a:p>
              <a:pPr lvl="0" indent="457200" algn="ctr" rtl="0">
                <a:lnSpc>
                  <a:spcPct val="90000"/>
                </a:lnSpc>
                <a:spcAft>
                  <a:spcPts val="560"/>
                </a:spcAft>
                <a:buSzPct val="25000"/>
                <a:buNone/>
              </a:pPr>
              <a:r>
                <a:rPr lang="en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96 </a:t>
              </a:r>
              <a:r>
                <a:rPr lang="en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%ile and above</a:t>
              </a:r>
            </a:p>
          </p:txBody>
        </p:sp>
      </p:grpSp>
      <p:sp>
        <p:nvSpPr>
          <p:cNvPr id="229" name="Shape 229"/>
          <p:cNvSpPr txBox="1"/>
          <p:nvPr/>
        </p:nvSpPr>
        <p:spPr>
          <a:xfrm>
            <a:off x="2649628" y="2003813"/>
            <a:ext cx="5279399" cy="1474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Nationally-normed aptitude 90%ile and above</a:t>
            </a:r>
          </a:p>
          <a:p>
            <a:pPr marL="342900" lvl="0" indent="-222250" rtl="0">
              <a:spcBef>
                <a:spcPts val="64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" sz="18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at least one of the following:</a:t>
            </a:r>
          </a:p>
          <a:p>
            <a:pPr marL="342900" lvl="0" indent="-222250" rtl="0">
              <a:spcBef>
                <a:spcPts val="64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Nationally-Normed Achievement test  90%ile</a:t>
            </a:r>
          </a:p>
          <a:p>
            <a:pPr marL="342900" lvl="0" indent="-222250" rtl="0">
              <a:spcBef>
                <a:spcPts val="64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and/or EOG 85%ile or grade 90%/Level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1435" y="206643"/>
            <a:ext cx="60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E6078"/>
                </a:solidFill>
              </a:rPr>
              <a:t>Gifted Identification in DPS</a:t>
            </a:r>
            <a:endParaRPr lang="en-US" sz="3600" b="1" dirty="0">
              <a:solidFill>
                <a:srgbClr val="3E6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47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North Carolina </a:t>
            </a:r>
            <a:br>
              <a:rPr lang="en-US" sz="3200" dirty="0" smtClean="0"/>
            </a:br>
            <a:r>
              <a:rPr lang="en-US" sz="3200" dirty="0" smtClean="0"/>
              <a:t>Definition of Giftedness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463" y="1766887"/>
            <a:ext cx="7543800" cy="4548188"/>
          </a:xfrm>
        </p:spPr>
        <p:txBody>
          <a:bodyPr>
            <a:normAutofit/>
          </a:bodyPr>
          <a:lstStyle/>
          <a:p>
            <a:r>
              <a:rPr lang="en-US" sz="2400" dirty="0"/>
              <a:t>“Academically or intellectually gifted students” exhibit high performance capability in intellectual </a:t>
            </a:r>
            <a:r>
              <a:rPr lang="en-US" sz="2400" dirty="0" smtClean="0"/>
              <a:t>areas</a:t>
            </a:r>
            <a:r>
              <a:rPr lang="en-US" sz="2400" dirty="0"/>
              <a:t>, specific academic fields, or in both intellectual areas and specific academic fields. </a:t>
            </a:r>
            <a:r>
              <a:rPr lang="en-US" sz="2400" dirty="0" smtClean="0"/>
              <a:t>Academically </a:t>
            </a:r>
            <a:r>
              <a:rPr lang="en-US" sz="2400" dirty="0"/>
              <a:t>or intellectually gifted students require </a:t>
            </a:r>
            <a:r>
              <a:rPr lang="en-US" sz="2400" b="1" dirty="0"/>
              <a:t>differentiated educational services </a:t>
            </a:r>
            <a:r>
              <a:rPr lang="en-US" sz="2400" dirty="0"/>
              <a:t>beyond </a:t>
            </a:r>
            <a:r>
              <a:rPr lang="en-US" sz="2400" dirty="0" smtClean="0"/>
              <a:t>those </a:t>
            </a:r>
            <a:r>
              <a:rPr lang="en-US" sz="2400" dirty="0"/>
              <a:t>ordinarily provided by the regular educational program. Outstanding abilities are present </a:t>
            </a:r>
            <a:r>
              <a:rPr lang="en-US" sz="2400" dirty="0" smtClean="0"/>
              <a:t>in </a:t>
            </a:r>
            <a:r>
              <a:rPr lang="en-US" sz="2400" dirty="0"/>
              <a:t>students from all cultural groups, across all economic strata, and in all areas of </a:t>
            </a:r>
            <a:r>
              <a:rPr lang="en-US" sz="2400" dirty="0" smtClean="0"/>
              <a:t>human endeavor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dirty="0"/>
              <a:t>North Carolina. Gen. Stat. § 115C-150.5)</a:t>
            </a:r>
          </a:p>
        </p:txBody>
      </p:sp>
    </p:spTree>
    <p:extLst>
      <p:ext uri="{BB962C8B-B14F-4D97-AF65-F5344CB8AC3E}">
        <p14:creationId xmlns:p14="http://schemas.microsoft.com/office/powerpoint/2010/main" val="1936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464131" cy="1362075"/>
          </a:xfrm>
        </p:spPr>
        <p:txBody>
          <a:bodyPr/>
          <a:lstStyle/>
          <a:p>
            <a:r>
              <a:rPr lang="en-US" dirty="0" smtClean="0"/>
              <a:t>Advanced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Myths of AP Courses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7564" y="1600200"/>
            <a:ext cx="720497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 courses are about memorization and do not require students to think critically.</a:t>
            </a:r>
          </a:p>
          <a:p>
            <a:r>
              <a:rPr lang="en-US" dirty="0" smtClean="0"/>
              <a:t>High school teachers lack expertise to teach college-level classes.</a:t>
            </a:r>
          </a:p>
          <a:p>
            <a:r>
              <a:rPr lang="en-US" dirty="0" smtClean="0"/>
              <a:t>Awarding college credit reduces chances for wider intellectual exploration in college.</a:t>
            </a:r>
          </a:p>
          <a:p>
            <a:r>
              <a:rPr lang="en-US" dirty="0" smtClean="0"/>
              <a:t>College courses provide greater intellectual breadth and depth than AP classes.</a:t>
            </a:r>
          </a:p>
        </p:txBody>
      </p:sp>
    </p:spTree>
    <p:extLst>
      <p:ext uri="{BB962C8B-B14F-4D97-AF65-F5344CB8AC3E}">
        <p14:creationId xmlns:p14="http://schemas.microsoft.com/office/powerpoint/2010/main" val="13636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8 Benefits of AP Courses for </a:t>
            </a:r>
            <a:br>
              <a:rPr lang="en-US" sz="3200" dirty="0" smtClean="0"/>
            </a:br>
            <a:r>
              <a:rPr lang="en-US" sz="3200" dirty="0" smtClean="0"/>
              <a:t>Gifted Learners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Acceleration</a:t>
            </a:r>
          </a:p>
          <a:p>
            <a:pPr lvl="1"/>
            <a:r>
              <a:rPr lang="en-US" dirty="0" smtClean="0">
                <a:solidFill>
                  <a:srgbClr val="3E6078"/>
                </a:solidFill>
              </a:rPr>
              <a:t>Improved motivation, scholarship, and confidence of gifted and talented students over time;</a:t>
            </a:r>
          </a:p>
          <a:p>
            <a:pPr lvl="1"/>
            <a:r>
              <a:rPr lang="en-US" dirty="0" smtClean="0">
                <a:solidFill>
                  <a:srgbClr val="3E6078"/>
                </a:solidFill>
              </a:rPr>
              <a:t>Prevention of habits of mental laziness;</a:t>
            </a:r>
          </a:p>
          <a:p>
            <a:pPr lvl="1"/>
            <a:r>
              <a:rPr lang="en-US" dirty="0" smtClean="0">
                <a:solidFill>
                  <a:srgbClr val="3E6078"/>
                </a:solidFill>
              </a:rPr>
              <a:t>Earlier access to and completion of more advanced opportunities; and</a:t>
            </a:r>
          </a:p>
          <a:p>
            <a:pPr lvl="1"/>
            <a:r>
              <a:rPr lang="en-US" dirty="0" smtClean="0">
                <a:solidFill>
                  <a:srgbClr val="3E6078"/>
                </a:solidFill>
              </a:rPr>
              <a:t>Reduction of the total cost of college education and time toward a degree and professional preparation.</a:t>
            </a:r>
            <a:endParaRPr lang="en-US" dirty="0">
              <a:solidFill>
                <a:srgbClr val="3E6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Benefits of AP Courses for </a:t>
            </a:r>
            <a:br>
              <a:rPr lang="en-US" sz="3200" dirty="0"/>
            </a:br>
            <a:r>
              <a:rPr lang="en-US" sz="3200" dirty="0"/>
              <a:t>Gifted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778" y="1843087"/>
            <a:ext cx="7019236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College-level work in HS “net”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Core knowledge used by professionals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Advanced concepts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AP exam for credit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Additional “weight”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Challenge, quality of instruction, and learning environment they need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Emphasis on critical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AP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608" y="1600200"/>
            <a:ext cx="6411191" cy="4525963"/>
          </a:xfrm>
        </p:spPr>
        <p:txBody>
          <a:bodyPr/>
          <a:lstStyle/>
          <a:p>
            <a:r>
              <a:rPr lang="en-US" dirty="0" smtClean="0"/>
              <a:t>Experience</a:t>
            </a:r>
          </a:p>
          <a:p>
            <a:r>
              <a:rPr lang="en-US" dirty="0" smtClean="0"/>
              <a:t>Exploration</a:t>
            </a:r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Creativity</a:t>
            </a:r>
          </a:p>
          <a:p>
            <a:pPr marL="0" indent="0">
              <a:buNone/>
            </a:pPr>
            <a:r>
              <a:rPr lang="en-US" dirty="0" smtClean="0"/>
              <a:t>	…should receive the most focus, not the credit 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3921"/>
        </a:solidFill>
        <a:ln>
          <a:noFill/>
        </a:ln>
        <a:effectLst/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</Template>
  <TotalTime>122</TotalTime>
  <Words>1304</Words>
  <Application>Microsoft Office PowerPoint</Application>
  <PresentationFormat>On-screen Show (4:3)</PresentationFormat>
  <Paragraphs>172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 powerpoint template</vt:lpstr>
      <vt:lpstr>PowerPoint Presentation</vt:lpstr>
      <vt:lpstr>Gifted Students in  Advanced Placement Programs</vt:lpstr>
      <vt:lpstr>PowerPoint Presentation</vt:lpstr>
      <vt:lpstr>North Carolina  Definition of Giftedness</vt:lpstr>
      <vt:lpstr>Advanced Placement</vt:lpstr>
      <vt:lpstr>Four Myths of AP Courses</vt:lpstr>
      <vt:lpstr>8 Benefits of AP Courses for  Gifted Learners</vt:lpstr>
      <vt:lpstr>Benefits of AP Courses for  Gifted Learners</vt:lpstr>
      <vt:lpstr>Focus of AP Courses</vt:lpstr>
      <vt:lpstr>Teaching Models for Differentiation</vt:lpstr>
      <vt:lpstr>Teaching Strategies for Gifted Learners in AP Classes</vt:lpstr>
      <vt:lpstr>Targeted Strategies</vt:lpstr>
      <vt:lpstr>Characteristics of an Issue for Research</vt:lpstr>
      <vt:lpstr>Research: Issue Versus Topic</vt:lpstr>
      <vt:lpstr>8 Questions for Students  Elements of Reasoning</vt:lpstr>
      <vt:lpstr>Elements of Reasoning Character</vt:lpstr>
      <vt:lpstr>Targeted Thinking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Levels of Questioning</vt:lpstr>
      <vt:lpstr>Levels of Questioning</vt:lpstr>
      <vt:lpstr>Example:  AP World History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F. Carrington</dc:creator>
  <cp:lastModifiedBy>Brian McDonald</cp:lastModifiedBy>
  <cp:revision>11</cp:revision>
  <dcterms:created xsi:type="dcterms:W3CDTF">2016-10-17T19:46:14Z</dcterms:created>
  <dcterms:modified xsi:type="dcterms:W3CDTF">2016-11-03T13:17:58Z</dcterms:modified>
</cp:coreProperties>
</file>