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2"/>
  </p:notes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59" r:id="rId9"/>
    <p:sldId id="258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71" r:id="rId19"/>
    <p:sldId id="307" r:id="rId20"/>
    <p:sldId id="308" r:id="rId21"/>
    <p:sldId id="277" r:id="rId22"/>
    <p:sldId id="278" r:id="rId23"/>
    <p:sldId id="279" r:id="rId24"/>
    <p:sldId id="280" r:id="rId25"/>
    <p:sldId id="296" r:id="rId26"/>
    <p:sldId id="306" r:id="rId27"/>
    <p:sldId id="298" r:id="rId28"/>
    <p:sldId id="299" r:id="rId29"/>
    <p:sldId id="300" r:id="rId30"/>
    <p:sldId id="305" r:id="rId31"/>
    <p:sldId id="282" r:id="rId32"/>
    <p:sldId id="283" r:id="rId33"/>
    <p:sldId id="284" r:id="rId34"/>
    <p:sldId id="294" r:id="rId35"/>
    <p:sldId id="286" r:id="rId36"/>
    <p:sldId id="287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3640-921A-45E0-A4FD-871FE1A85490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207C8-6163-46CB-8F7C-BC7D2302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E56F9-C856-4750-A445-0994AFB59B9C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E56F9-C856-4750-A445-0994AFB59B9C}" type="slidenum">
              <a:rPr lang="en-US"/>
              <a:pPr/>
              <a:t>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DAD64-D2E9-4056-AC90-2774D3DA60F9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3BEF9-E749-468B-B63C-6FF409E0A2D8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6FF73-6DAC-490B-A815-F67FE1852EB8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2C317F-A4EA-4442-A335-9B9423116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E3D04-C650-4EE7-A92A-1D5762E3E968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AF086-8F3D-4610-9206-BA7D31E5C8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2C2831A-341D-498C-97F1-8805AD7B70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269A5-FA6D-4F98-9A48-7A8127DFC415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963A9-6FCF-4C61-8F7E-28DEE13FE3DF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A884C8D-9372-4055-8FB2-BF07A8C95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D08C4-F276-412D-8FCD-C89E874A4AE6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C15439-3E91-48C5-9644-88D87584C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415826B5-2E43-43E4-B813-EE0F96A6CE17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987F-FD81-453E-AE6C-2BDAD317BE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D6E46-5891-48B4-87A2-23E9B7F89CD6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F942D28-D2DF-439D-93C0-92A2739A97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5C580-E2AF-400C-A858-BE59D743E580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A01FA5B2-17DA-46A4-BCEB-7520511B86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6869E-2C5A-411E-84EE-EBA322499E94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A3DC2A-5C9D-4C6B-911A-0CF891443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BD6B36-5DCE-41CA-83A2-BB24E8341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919C9-11DF-4D24-BD66-879299BFBA09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C83EE59-0D14-4631-8969-72AEE5FA0F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AF52DF96-B372-4FDA-A20A-96915EA762F2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C86AF4-6E05-4A81-BE38-6230E1D6D803}" type="datetimeFigureOut">
              <a:rPr lang="en-US" smtClean="0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72064B-0A71-4F34-B760-A849907B0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8V0CgCYsF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Mi_H_Iu9h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0.tqn.com/d/crime/1/0/p/6/barkleyc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0.tqn.com/d/crime/1/0/p/6/barkleyc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Criminal Procedure Process</a:t>
            </a:r>
            <a:endParaRPr lang="en-US" sz="6600" dirty="0"/>
          </a:p>
        </p:txBody>
      </p:sp>
      <p:pic>
        <p:nvPicPr>
          <p:cNvPr id="4" name="Picture 26" descr="dallas-criminal-attorneyt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305" y="3352800"/>
            <a:ext cx="212787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1: 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Suspect can be held up to 48-72 hours (depends on state) before preliminary hearing.</a:t>
            </a:r>
          </a:p>
        </p:txBody>
      </p:sp>
      <p:pic>
        <p:nvPicPr>
          <p:cNvPr id="17411" name="Picture 3" descr="jail_ce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971800"/>
            <a:ext cx="3187455" cy="36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2:  Preliminary Hearing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Suspect appears before judge &amp; is told of crime accused of.</a:t>
            </a:r>
          </a:p>
          <a:p>
            <a:r>
              <a:rPr lang="en-US" sz="3200" dirty="0" smtClean="0"/>
              <a:t>Prosecutor presents evidence to judge, who decides if there is enough to proceed with case.</a:t>
            </a:r>
          </a:p>
        </p:txBody>
      </p:sp>
      <p:pic>
        <p:nvPicPr>
          <p:cNvPr id="18435" name="Picture 4" descr="Chris+Brown+Court+Appearance+95Qgl7oO4RC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1" y="3892370"/>
            <a:ext cx="3588072" cy="277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2:  Preliminary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Court will appoint </a:t>
            </a:r>
            <a:r>
              <a:rPr lang="en-US" sz="3200" u="sng" dirty="0" smtClean="0"/>
              <a:t>public defender</a:t>
            </a:r>
            <a:r>
              <a:rPr lang="en-US" sz="3200" dirty="0" smtClean="0"/>
              <a:t> if suspect can’t afford one.</a:t>
            </a:r>
          </a:p>
          <a:p>
            <a:endParaRPr lang="en-US" dirty="0" smtClean="0"/>
          </a:p>
        </p:txBody>
      </p:sp>
      <p:pic>
        <p:nvPicPr>
          <p:cNvPr id="1026" name="Picture 2" descr="Public Defender Se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8"/>
          <a:stretch/>
        </p:blipFill>
        <p:spPr bwMode="auto">
          <a:xfrm>
            <a:off x="2819400" y="2881745"/>
            <a:ext cx="3304309" cy="37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2:  Preliminary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Judge can deny bail</a:t>
            </a:r>
          </a:p>
          <a:p>
            <a:r>
              <a:rPr lang="en-US" sz="3200" u="sng" dirty="0" smtClean="0"/>
              <a:t>Recognizance</a:t>
            </a:r>
            <a:r>
              <a:rPr lang="en-US" sz="3200" dirty="0" smtClean="0"/>
              <a:t>: for minor offenses </a:t>
            </a:r>
            <a:r>
              <a:rPr lang="en-US" sz="3200" dirty="0" smtClean="0">
                <a:sym typeface="Wingdings" pitchFamily="2" charset="2"/>
              </a:rPr>
              <a:t> suspect released, agrees to appear in court when called.</a:t>
            </a:r>
          </a:p>
          <a:p>
            <a:r>
              <a:rPr lang="en-US" sz="3200" i="1" dirty="0" smtClean="0">
                <a:solidFill>
                  <a:srgbClr val="FF0000"/>
                </a:solidFill>
                <a:sym typeface="Wingdings" pitchFamily="2" charset="2"/>
              </a:rPr>
              <a:t>What is the purpose of bail &amp; how does it work?</a:t>
            </a:r>
          </a:p>
          <a:p>
            <a:endParaRPr lang="en-US" u="sng" dirty="0" smtClean="0"/>
          </a:p>
        </p:txBody>
      </p:sp>
      <p:pic>
        <p:nvPicPr>
          <p:cNvPr id="21508" name="Picture 4" descr="bail-bon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857750"/>
            <a:ext cx="3886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3:  Indictment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3200" dirty="0" smtClean="0"/>
              <a:t>A “</a:t>
            </a:r>
            <a:r>
              <a:rPr lang="en-US" sz="3200" b="1" dirty="0" smtClean="0"/>
              <a:t>grand jury</a:t>
            </a:r>
            <a:r>
              <a:rPr lang="en-US" sz="3200" dirty="0" smtClean="0"/>
              <a:t>” (16-23 people) hear evidence against a suspect and determine whether there is enough evidence to proceed to trial.</a:t>
            </a:r>
          </a:p>
          <a:p>
            <a:pPr lvl="1"/>
            <a:r>
              <a:rPr lang="en-US" sz="2800" dirty="0" smtClean="0"/>
              <a:t>Used in NC, but not used in all states (the Preliminary Hearing takes the place of the Indictment in some states)</a:t>
            </a:r>
          </a:p>
          <a:p>
            <a:r>
              <a:rPr lang="en-US" sz="3200" dirty="0" smtClean="0"/>
              <a:t>Used only for felonies (serious crimes)</a:t>
            </a:r>
          </a:p>
          <a:p>
            <a:r>
              <a:rPr lang="en-US" sz="3200" dirty="0" smtClean="0"/>
              <a:t>Decides whether to </a:t>
            </a:r>
            <a:r>
              <a:rPr lang="en-US" sz="3200" u="sng" dirty="0" smtClean="0"/>
              <a:t>indict</a:t>
            </a:r>
            <a:r>
              <a:rPr lang="en-US" sz="3200" dirty="0" smtClean="0"/>
              <a:t> (a formal charge) suspect.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4:  Arraignment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3200" dirty="0" smtClean="0"/>
              <a:t>Hearing in which suspect pleads:</a:t>
            </a:r>
            <a:endParaRPr lang="en-US" dirty="0"/>
          </a:p>
          <a:p>
            <a:pPr lvl="1"/>
            <a:r>
              <a:rPr lang="en-US" sz="2800" b="1" dirty="0"/>
              <a:t>Not Guilty </a:t>
            </a:r>
            <a:r>
              <a:rPr lang="en-US" sz="2800" dirty="0"/>
              <a:t>(trial)</a:t>
            </a:r>
          </a:p>
          <a:p>
            <a:pPr lvl="1"/>
            <a:r>
              <a:rPr lang="en-US" sz="2800" b="1" dirty="0"/>
              <a:t>Not Guilty by reason of insanity </a:t>
            </a:r>
            <a:r>
              <a:rPr lang="en-US" sz="2800" dirty="0"/>
              <a:t>(trial)</a:t>
            </a:r>
          </a:p>
          <a:p>
            <a:pPr lvl="1"/>
            <a:r>
              <a:rPr lang="en-US" sz="2800" b="1" dirty="0"/>
              <a:t>Guilty </a:t>
            </a:r>
            <a:r>
              <a:rPr lang="en-US" sz="2800" dirty="0"/>
              <a:t>(judge assigns punishment)</a:t>
            </a:r>
          </a:p>
          <a:p>
            <a:pPr lvl="1"/>
            <a:r>
              <a:rPr lang="en-US" sz="2800" b="1" dirty="0"/>
              <a:t>No Contest 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nolo contendere</a:t>
            </a:r>
            <a:r>
              <a:rPr lang="en-US" sz="2800" b="1" dirty="0" smtClean="0"/>
              <a:t>) </a:t>
            </a:r>
            <a:r>
              <a:rPr lang="en-US" sz="2800" dirty="0" smtClean="0"/>
              <a:t>(judge </a:t>
            </a:r>
            <a:r>
              <a:rPr lang="en-US" sz="2800" dirty="0"/>
              <a:t>assigns punishment)</a:t>
            </a:r>
          </a:p>
          <a:p>
            <a:endParaRPr lang="en-US" dirty="0" smtClean="0"/>
          </a:p>
        </p:txBody>
      </p:sp>
      <p:pic>
        <p:nvPicPr>
          <p:cNvPr id="23555" name="Picture 3" descr="arraignment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400"/>
            <a:ext cx="2300111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5:  Trial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3200" b="1" dirty="0" smtClean="0"/>
              <a:t>Pretrial Motions </a:t>
            </a:r>
            <a:r>
              <a:rPr lang="en-US" sz="3200" dirty="0" smtClean="0"/>
              <a:t>- Lawyers might try to get judge to dismiss evidence, witnesses, change location of the trial…</a:t>
            </a:r>
          </a:p>
          <a:p>
            <a:endParaRPr lang="en-US" dirty="0" smtClean="0"/>
          </a:p>
        </p:txBody>
      </p:sp>
      <p:pic>
        <p:nvPicPr>
          <p:cNvPr id="24579" name="Picture 3" descr="denied_Med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pretrial mo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30" y="3276600"/>
            <a:ext cx="39890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Step 5: 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1447800"/>
            <a:ext cx="6129511" cy="3946525"/>
          </a:xfrm>
        </p:spPr>
        <p:txBody>
          <a:bodyPr/>
          <a:lstStyle/>
          <a:p>
            <a:r>
              <a:rPr lang="en-US" sz="3200" dirty="0" smtClean="0"/>
              <a:t>Jury Selection (“</a:t>
            </a:r>
            <a:r>
              <a:rPr lang="en-US" sz="3200" i="1" dirty="0" err="1" smtClean="0"/>
              <a:t>voire</a:t>
            </a:r>
            <a:r>
              <a:rPr lang="en-US" sz="3200" i="1" dirty="0" smtClean="0"/>
              <a:t> dire</a:t>
            </a:r>
            <a:r>
              <a:rPr lang="en-US" sz="3200" dirty="0" smtClean="0"/>
              <a:t>”) Each side’s lawyers interview possible jury members; can exclude people from jury</a:t>
            </a:r>
          </a:p>
        </p:txBody>
      </p:sp>
      <p:pic>
        <p:nvPicPr>
          <p:cNvPr id="25604" name="Picture 4" descr="Vick's ju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2639" y="13855"/>
            <a:ext cx="2591361" cy="22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1" y="3574473"/>
            <a:ext cx="80772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DO NOW!  </a:t>
            </a:r>
            <a:r>
              <a:rPr lang="en-US" dirty="0" smtClean="0"/>
              <a:t>While listening to the following video, identify following:</a:t>
            </a:r>
            <a:endParaRPr lang="en-US" sz="3200" dirty="0" smtClean="0"/>
          </a:p>
          <a:p>
            <a:pPr lvl="1"/>
            <a:r>
              <a:rPr lang="en-US" dirty="0" smtClean="0"/>
              <a:t>Goals in this process</a:t>
            </a:r>
          </a:p>
          <a:p>
            <a:pPr lvl="1"/>
            <a:r>
              <a:rPr lang="en-US" dirty="0" smtClean="0"/>
              <a:t>Examples of people who cannot serve as a juror</a:t>
            </a:r>
          </a:p>
          <a:p>
            <a:pPr lvl="1"/>
            <a:r>
              <a:rPr lang="en-US" dirty="0" smtClean="0"/>
              <a:t>How a “peremptory challenge” works</a:t>
            </a:r>
          </a:p>
          <a:p>
            <a:pPr lvl="1"/>
            <a:r>
              <a:rPr lang="en-US" dirty="0" smtClean="0"/>
              <a:t>Process of selecting a jury</a:t>
            </a:r>
          </a:p>
          <a:p>
            <a:pPr lvl="1"/>
            <a:r>
              <a:rPr lang="en-US" sz="2000" dirty="0" smtClean="0">
                <a:hlinkClick r:id="rId3"/>
              </a:rPr>
              <a:t>http://www.youtube.com/watch?v=z8V0CgCYsFI</a:t>
            </a:r>
            <a:endParaRPr lang="en-US" sz="2000" dirty="0" smtClean="0"/>
          </a:p>
          <a:p>
            <a:r>
              <a:rPr lang="en-US" sz="3200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00600" y="4495800"/>
            <a:ext cx="3352800" cy="2362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6:  Sentencing</a:t>
            </a:r>
            <a:endParaRPr lang="en-US" sz="4400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ym typeface="Wingdings" pitchFamily="2" charset="2"/>
              </a:rPr>
              <a:t>If guilty, judge sets court date for sentencing.</a:t>
            </a:r>
          </a:p>
          <a:p>
            <a:r>
              <a:rPr lang="en-US" sz="3200" dirty="0" smtClean="0">
                <a:sym typeface="Wingdings" pitchFamily="2" charset="2"/>
              </a:rPr>
              <a:t>Jury often recommends sentence, but judge usually has final say.</a:t>
            </a:r>
          </a:p>
          <a:p>
            <a:endParaRPr lang="en-US" dirty="0" smtClean="0"/>
          </a:p>
        </p:txBody>
      </p:sp>
      <p:pic>
        <p:nvPicPr>
          <p:cNvPr id="28676" name="Picture 4" descr="hung%20jury.gif"/>
          <p:cNvPicPr>
            <a:picLocks noChangeAspect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4800600" y="4566805"/>
            <a:ext cx="33337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5: 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486400"/>
          </a:xfrm>
        </p:spPr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sz="3200" b="1" u="sng" dirty="0" smtClean="0"/>
              <a:t>Opening Statements</a:t>
            </a:r>
            <a:r>
              <a:rPr lang="en-US" sz="3200" dirty="0"/>
              <a:t> </a:t>
            </a:r>
            <a:r>
              <a:rPr lang="en-US" sz="3200" dirty="0" smtClean="0"/>
              <a:t>- defense goes last </a:t>
            </a:r>
          </a:p>
          <a:p>
            <a:pPr marL="971550" lvl="1" indent="-514350"/>
            <a:r>
              <a:rPr lang="en-US" sz="2000" i="1" dirty="0" smtClean="0"/>
              <a:t>NC State Mock Trial Championship Round at 4:50</a:t>
            </a:r>
          </a:p>
          <a:p>
            <a:pPr marL="971550" lvl="1" indent="-514350"/>
            <a:endParaRPr lang="en-US" sz="1200" i="1" dirty="0" smtClean="0"/>
          </a:p>
          <a:p>
            <a:pPr marL="650875" indent="-514350">
              <a:buFont typeface="+mj-lt"/>
              <a:buAutoNum type="arabicPeriod"/>
            </a:pPr>
            <a:endParaRPr lang="en-US" sz="300" i="1" dirty="0" smtClean="0"/>
          </a:p>
          <a:p>
            <a:pPr marL="650875" indent="-514350">
              <a:buFont typeface="+mj-lt"/>
              <a:buAutoNum type="arabicPeriod"/>
            </a:pPr>
            <a:r>
              <a:rPr lang="en-US" sz="3200" b="1" u="sng" dirty="0" smtClean="0"/>
              <a:t>Direct Examination</a:t>
            </a:r>
            <a:r>
              <a:rPr lang="en-US" sz="3200" b="1" dirty="0" smtClean="0"/>
              <a:t> </a:t>
            </a:r>
            <a:r>
              <a:rPr lang="en-US" sz="3200" dirty="0" smtClean="0"/>
              <a:t>– witnesses give </a:t>
            </a:r>
            <a:r>
              <a:rPr lang="en-US" sz="3200" u="sng" dirty="0" smtClean="0"/>
              <a:t>testimony</a:t>
            </a:r>
            <a:r>
              <a:rPr lang="en-US" sz="3200" dirty="0"/>
              <a:t> </a:t>
            </a:r>
            <a:r>
              <a:rPr lang="en-US" sz="3200" dirty="0" smtClean="0"/>
              <a:t>(statements made under oath)</a:t>
            </a:r>
          </a:p>
          <a:p>
            <a:pPr marL="971550" lvl="1" indent="-514350"/>
            <a:r>
              <a:rPr lang="en-US" sz="2000" i="1" dirty="0"/>
              <a:t>NC State Mock Trial Championship Round at </a:t>
            </a:r>
            <a:r>
              <a:rPr lang="en-US" sz="2000" i="1" dirty="0" smtClean="0"/>
              <a:t>15:40 (Direct of Prosecution Witness)</a:t>
            </a:r>
          </a:p>
          <a:p>
            <a:pPr marL="971550" lvl="1" indent="-514350"/>
            <a:endParaRPr lang="en-US" sz="1200" i="1" dirty="0"/>
          </a:p>
          <a:p>
            <a:pPr marL="650875" indent="-514350">
              <a:buFont typeface="+mj-lt"/>
              <a:buAutoNum type="arabicPeriod"/>
            </a:pPr>
            <a:endParaRPr lang="en-US" sz="500" dirty="0" smtClean="0"/>
          </a:p>
          <a:p>
            <a:pPr marL="650875" indent="-514350">
              <a:buFont typeface="+mj-lt"/>
              <a:buAutoNum type="arabicPeriod"/>
            </a:pPr>
            <a:r>
              <a:rPr lang="en-US" sz="3200" b="1" u="sng" dirty="0" smtClean="0"/>
              <a:t>Cross Examination</a:t>
            </a:r>
            <a:r>
              <a:rPr lang="en-US" sz="3200" dirty="0" smtClean="0"/>
              <a:t> – other side can question witnesses to try to cast doubt on truth and reliability of </a:t>
            </a:r>
            <a:r>
              <a:rPr lang="en-US" sz="3200" dirty="0"/>
              <a:t>witness </a:t>
            </a:r>
            <a:endParaRPr lang="en-US" sz="3200" dirty="0" smtClean="0"/>
          </a:p>
          <a:p>
            <a:pPr marL="971550" lvl="1" indent="-514350"/>
            <a:r>
              <a:rPr lang="en-US" sz="1800" i="1" dirty="0"/>
              <a:t>NC State Mock Trial Championship Round at </a:t>
            </a:r>
            <a:r>
              <a:rPr lang="en-US" sz="1800" i="1" dirty="0" smtClean="0"/>
              <a:t> 22:20 (Cross of Prosecution Witness)</a:t>
            </a:r>
            <a:endParaRPr lang="en-US" sz="1800" i="1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1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Basic Courtroom Vocabulary</a:t>
            </a:r>
            <a:endParaRPr lang="en-US" sz="44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800" b="1" u="sng" dirty="0"/>
              <a:t>Probable Cause</a:t>
            </a:r>
            <a:r>
              <a:rPr lang="en-US" sz="2800" dirty="0"/>
              <a:t>: what the prosecution must have to get a warrant for investigation</a:t>
            </a:r>
            <a:r>
              <a:rPr lang="en-US" sz="2800" dirty="0" smtClean="0"/>
              <a:t>.</a:t>
            </a:r>
          </a:p>
          <a:p>
            <a:endParaRPr lang="en-US" sz="800" dirty="0" smtClean="0"/>
          </a:p>
          <a:p>
            <a:r>
              <a:rPr lang="en-US" sz="2800" b="1" u="sng" dirty="0" smtClean="0"/>
              <a:t>Plea </a:t>
            </a:r>
            <a:r>
              <a:rPr lang="en-US" sz="2800" b="1" u="sng" dirty="0"/>
              <a:t>Bargain</a:t>
            </a:r>
            <a:r>
              <a:rPr lang="en-US" sz="2800" dirty="0"/>
              <a:t>:  negotiation btw the prosecution and the defense to </a:t>
            </a:r>
            <a:r>
              <a:rPr lang="en-US" dirty="0"/>
              <a:t>avoid long &amp; expensive </a:t>
            </a:r>
            <a:r>
              <a:rPr lang="en-US" dirty="0" smtClean="0"/>
              <a:t>trial and </a:t>
            </a:r>
            <a:r>
              <a:rPr lang="en-US" sz="2800" dirty="0" smtClean="0"/>
              <a:t>may get a lighter sentence.</a:t>
            </a:r>
            <a:endParaRPr lang="en-US" sz="2800" dirty="0"/>
          </a:p>
          <a:p>
            <a:pPr lvl="1"/>
            <a:r>
              <a:rPr lang="en-US" sz="2400" dirty="0"/>
              <a:t>Prosecution might make a deal to reduce the sentence if the suspect pleads guilty and/or if he testifies against others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Can take place at any time right up to jury returning a verdict.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sz="2800" b="1" u="sng" dirty="0" smtClean="0"/>
              <a:t>Perjury</a:t>
            </a:r>
            <a:r>
              <a:rPr lang="en-US" sz="2800" dirty="0"/>
              <a:t>:  lying under </a:t>
            </a:r>
            <a:r>
              <a:rPr lang="en-US" sz="2800" dirty="0" smtClean="0"/>
              <a:t>oath</a:t>
            </a:r>
          </a:p>
          <a:p>
            <a:endParaRPr lang="en-US" sz="800" dirty="0" smtClean="0"/>
          </a:p>
          <a:p>
            <a:r>
              <a:rPr lang="en-US" sz="2800" b="1" u="sng" dirty="0" smtClean="0"/>
              <a:t>Subpoena</a:t>
            </a:r>
            <a:r>
              <a:rPr lang="en-US" sz="2800" dirty="0" smtClean="0"/>
              <a:t>: written legal order directing a person to testify in court or provide records</a:t>
            </a:r>
          </a:p>
          <a:p>
            <a:endParaRPr lang="en-US" sz="800" dirty="0"/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6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5: 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458200" cy="4784725"/>
          </a:xfrm>
        </p:spPr>
        <p:txBody>
          <a:bodyPr/>
          <a:lstStyle/>
          <a:p>
            <a:pPr marL="650875" indent="-514350">
              <a:buFont typeface="+mj-lt"/>
              <a:buAutoNum type="arabicPeriod" startAt="4"/>
            </a:pPr>
            <a:r>
              <a:rPr lang="en-US" sz="3200" b="1" u="sng" dirty="0" smtClean="0"/>
              <a:t>Closing </a:t>
            </a:r>
            <a:r>
              <a:rPr lang="en-US" sz="3200" b="1" u="sng" dirty="0"/>
              <a:t>Arguments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pPr marL="971550" lvl="1" indent="-514350"/>
            <a:r>
              <a:rPr lang="en-US" sz="2000" i="1" dirty="0"/>
              <a:t>NC State Mock Trial Championship Round at </a:t>
            </a:r>
            <a:r>
              <a:rPr lang="en-US" sz="2000" i="1" dirty="0" smtClean="0"/>
              <a:t>25 seconds</a:t>
            </a:r>
            <a:endParaRPr lang="en-US" sz="2000" i="1" dirty="0"/>
          </a:p>
          <a:p>
            <a:pPr marL="971550" lvl="1" indent="-514350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www.youtube.com/watch?v=XMi_H_Iu9hY</a:t>
            </a:r>
            <a:endParaRPr lang="en-US" sz="2000" dirty="0" smtClean="0"/>
          </a:p>
          <a:p>
            <a:pPr marL="971550" lvl="1" indent="-514350"/>
            <a:endParaRPr lang="en-US" sz="1400" dirty="0" smtClean="0"/>
          </a:p>
          <a:p>
            <a:pPr marL="650875" indent="-514350">
              <a:buFont typeface="+mj-lt"/>
              <a:buAutoNum type="arabicPeriod" startAt="4"/>
            </a:pPr>
            <a:endParaRPr lang="en-US" sz="500" b="1" u="sng" dirty="0"/>
          </a:p>
          <a:p>
            <a:pPr marL="650875" indent="-514350">
              <a:buFont typeface="+mj-lt"/>
              <a:buAutoNum type="arabicPeriod" startAt="4"/>
            </a:pPr>
            <a:r>
              <a:rPr lang="en-US" sz="3200" b="1" u="sng" dirty="0" smtClean="0"/>
              <a:t>Jury Deliberation</a:t>
            </a:r>
            <a:r>
              <a:rPr lang="en-US" sz="3200" dirty="0" smtClean="0"/>
              <a:t> – jury discusses &amp; comes </a:t>
            </a:r>
            <a:r>
              <a:rPr lang="en-US" sz="3200" dirty="0"/>
              <a:t>to a verdict:  guilty (</a:t>
            </a:r>
            <a:r>
              <a:rPr lang="en-US" sz="3200" dirty="0" smtClean="0"/>
              <a:t>convict), not </a:t>
            </a:r>
            <a:r>
              <a:rPr lang="en-US" sz="3200" dirty="0"/>
              <a:t>guilty (acquit</a:t>
            </a:r>
            <a:r>
              <a:rPr lang="en-US" sz="3200" dirty="0" smtClean="0"/>
              <a:t>), or “hung jury” (mistrial)</a:t>
            </a:r>
          </a:p>
          <a:p>
            <a:pPr marL="1195387" lvl="2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Verdict must be </a:t>
            </a:r>
            <a:r>
              <a:rPr lang="en-US" sz="2800" u="sng" dirty="0" smtClean="0"/>
              <a:t>unanimous</a:t>
            </a:r>
            <a:r>
              <a:rPr lang="en-US" sz="2800" dirty="0" smtClean="0"/>
              <a:t>! </a:t>
            </a:r>
            <a:r>
              <a:rPr lang="en-US" sz="2800" dirty="0" smtClean="0">
                <a:sym typeface="Wingdings" pitchFamily="2" charset="2"/>
              </a:rPr>
              <a:t> In NC, 12-0</a:t>
            </a:r>
          </a:p>
          <a:p>
            <a:pPr marL="1195387" lvl="2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itchFamily="2" charset="2"/>
              </a:rPr>
              <a:t>If mistrial, prosecution must decide whether to drop charges or ask for retrial</a:t>
            </a:r>
          </a:p>
          <a:p>
            <a:pPr marL="1195387" lvl="2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ym typeface="Wingdings" pitchFamily="2" charset="2"/>
            </a:endParaRPr>
          </a:p>
          <a:p>
            <a:pPr marL="320675" lvl="1" indent="0">
              <a:lnSpc>
                <a:spcPct val="90000"/>
              </a:lnSpc>
              <a:buNone/>
            </a:pPr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4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Step 6:  Sentencing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r>
              <a:rPr lang="en-US" sz="3200" b="1" dirty="0" smtClean="0"/>
              <a:t>Penal Code</a:t>
            </a:r>
            <a:r>
              <a:rPr lang="en-US" sz="3200" dirty="0" smtClean="0"/>
              <a:t> ~ Statutes that spell out the punishments that go with each crime.</a:t>
            </a:r>
          </a:p>
          <a:p>
            <a:endParaRPr lang="en-US" sz="1050" dirty="0" smtClean="0"/>
          </a:p>
          <a:p>
            <a:pPr lvl="1"/>
            <a:r>
              <a:rPr lang="en-US" sz="2800" dirty="0" smtClean="0"/>
              <a:t>Judges often have a little leeway in imposing sentences and can consider </a:t>
            </a:r>
            <a:r>
              <a:rPr lang="en-US" sz="2800" b="1" i="1" u="sng" dirty="0" smtClean="0"/>
              <a:t>mitigating circumstances</a:t>
            </a:r>
            <a:r>
              <a:rPr lang="en-US" sz="2800" dirty="0" smtClean="0"/>
              <a:t> – factors surrounding the crime.</a:t>
            </a:r>
          </a:p>
          <a:p>
            <a:pPr lvl="1"/>
            <a:endParaRPr lang="en-US" sz="1050" dirty="0" smtClean="0"/>
          </a:p>
          <a:p>
            <a:r>
              <a:rPr lang="en-US" sz="3200" b="1" dirty="0" smtClean="0"/>
              <a:t>Mandatory Sentencing </a:t>
            </a:r>
            <a:r>
              <a:rPr lang="en-US" sz="3200" dirty="0" smtClean="0"/>
              <a:t>~ Laws which require judges to impose whatever sentence the law directs.</a:t>
            </a:r>
          </a:p>
          <a:p>
            <a:endParaRPr lang="en-US" sz="1050" dirty="0" smtClean="0"/>
          </a:p>
          <a:p>
            <a:r>
              <a:rPr lang="en-US" sz="3200" b="1" dirty="0" smtClean="0"/>
              <a:t>Commute a Sentence </a:t>
            </a:r>
            <a:r>
              <a:rPr lang="en-US" sz="3200" dirty="0" smtClean="0"/>
              <a:t>~ to reduce a sentence.</a:t>
            </a: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7851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Step 6:  Sentencing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n-US" sz="3200" b="1" dirty="0" smtClean="0"/>
              <a:t>Three Strikes Rule </a:t>
            </a:r>
            <a:r>
              <a:rPr lang="en-US" sz="3200" dirty="0" smtClean="0"/>
              <a:t>~ A person convicted of 3 felonies may never receive parole (in jail for life).</a:t>
            </a:r>
          </a:p>
          <a:p>
            <a:endParaRPr lang="en-US" sz="3200" dirty="0" smtClean="0"/>
          </a:p>
          <a:p>
            <a:r>
              <a:rPr lang="en-US" sz="3200" b="1" dirty="0" smtClean="0"/>
              <a:t>Parole</a:t>
            </a:r>
            <a:r>
              <a:rPr lang="en-US" sz="3200" dirty="0" smtClean="0"/>
              <a:t> ~ conditional early release from jail.</a:t>
            </a:r>
          </a:p>
          <a:p>
            <a:pPr lvl="1"/>
            <a:r>
              <a:rPr lang="en-US" sz="2800" dirty="0" smtClean="0"/>
              <a:t>Parolees must meet certain conditions:</a:t>
            </a:r>
          </a:p>
          <a:p>
            <a:pPr lvl="2"/>
            <a:r>
              <a:rPr lang="en-US" sz="2400" dirty="0" smtClean="0"/>
              <a:t>Meet regularly with parole officer.</a:t>
            </a:r>
          </a:p>
          <a:p>
            <a:pPr lvl="2"/>
            <a:r>
              <a:rPr lang="en-US" sz="2400" dirty="0" smtClean="0"/>
              <a:t>May not associate with certain types of people.</a:t>
            </a:r>
          </a:p>
          <a:p>
            <a:pPr lvl="2"/>
            <a:r>
              <a:rPr lang="en-US" sz="2400" dirty="0" smtClean="0"/>
              <a:t>No gambling or alcohol.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4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Methods of Punishment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90600"/>
            <a:ext cx="8534400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Incarceration (Prison/Jail)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Probation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Fines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Community Service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Mental Institution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Boot Camp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Death Penalty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Injunction ~ court order commanding person to stop an action.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4 Goals of Punishment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Rehabilitation</a:t>
            </a:r>
            <a:r>
              <a:rPr lang="en-US" sz="3200" dirty="0" smtClean="0"/>
              <a:t> ~ enable those who commit crimes to enter society again. 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Retribution</a:t>
            </a:r>
            <a:r>
              <a:rPr lang="en-US" sz="3200" dirty="0" smtClean="0"/>
              <a:t> ~ punishment for a crime.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Restitution</a:t>
            </a:r>
            <a:r>
              <a:rPr lang="en-US" sz="3200" dirty="0" smtClean="0"/>
              <a:t> ~ money damages for committing a crime.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Deterrence</a:t>
            </a:r>
            <a:r>
              <a:rPr lang="en-US" sz="3200" dirty="0" smtClean="0"/>
              <a:t> ~ preventing crime through punishment.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800" b="1" dirty="0" smtClean="0"/>
              <a:t>Recidivism </a:t>
            </a:r>
            <a:r>
              <a:rPr lang="en-US" sz="2800" dirty="0" smtClean="0"/>
              <a:t>~ the habitual relapse into criminal behavior.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44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550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Plaintiff/Prosecution </a:t>
            </a:r>
            <a:r>
              <a:rPr lang="en-US" sz="3200" dirty="0"/>
              <a:t>~ </a:t>
            </a:r>
            <a:r>
              <a:rPr lang="en-US" sz="3200" dirty="0" smtClean="0"/>
              <a:t>state or federal government</a:t>
            </a:r>
            <a:endParaRPr lang="en-US" sz="3200" dirty="0"/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473075" y="4876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Defendant </a:t>
            </a:r>
            <a:r>
              <a:rPr lang="en-US" sz="3200" dirty="0"/>
              <a:t>~ </a:t>
            </a:r>
            <a:r>
              <a:rPr lang="en-US" sz="3200" dirty="0" smtClean="0"/>
              <a:t>person being accused of a crime.</a:t>
            </a:r>
            <a:endParaRPr lang="en-US" sz="3200" dirty="0"/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3505200" y="3352800"/>
            <a:ext cx="164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VERSUS</a:t>
            </a:r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Criminal Lawsuits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065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/>
      <p:bldP spid="390149" grpId="0"/>
      <p:bldP spid="390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regionalcrimeratefi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12182"/>
          <a:stretch/>
        </p:blipFill>
        <p:spPr bwMode="auto">
          <a:xfrm>
            <a:off x="1371600" y="0"/>
            <a:ext cx="6286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Types of Crimes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8610600" cy="5562600"/>
          </a:xfrm>
        </p:spPr>
        <p:txBody>
          <a:bodyPr/>
          <a:lstStyle/>
          <a:p>
            <a:r>
              <a:rPr lang="en-US" sz="3200" b="1" dirty="0" smtClean="0"/>
              <a:t>Misdemeanors</a:t>
            </a:r>
            <a:r>
              <a:rPr lang="en-US" sz="3200" dirty="0" smtClean="0"/>
              <a:t> ~ minors crimes with a fine or prison sentence of one year or less.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3200" b="1" dirty="0" smtClean="0"/>
              <a:t>Felonies</a:t>
            </a:r>
            <a:r>
              <a:rPr lang="en-US" sz="3200" dirty="0" smtClean="0"/>
              <a:t> ~ serious crimes with prison sentence for more than one year.</a:t>
            </a:r>
            <a:endParaRPr lang="en-US" sz="3200" dirty="0"/>
          </a:p>
        </p:txBody>
      </p:sp>
      <p:pic>
        <p:nvPicPr>
          <p:cNvPr id="16386" name="Picture 2" descr="Charles Barkley 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688" y="3733800"/>
            <a:ext cx="4537563" cy="2956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3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44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Further Break-Down of Crimes</a:t>
            </a:r>
            <a:endParaRPr lang="en-US" sz="4400" b="1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Crimes against </a:t>
            </a:r>
            <a:r>
              <a:rPr lang="en-US" sz="3200" i="1" u="sng" dirty="0"/>
              <a:t>People</a:t>
            </a:r>
          </a:p>
          <a:p>
            <a:r>
              <a:rPr lang="en-US" dirty="0" smtClean="0"/>
              <a:t>Murder</a:t>
            </a:r>
            <a:r>
              <a:rPr lang="en-US" dirty="0"/>
              <a:t>, Manslaughter, Assault, Rape, </a:t>
            </a:r>
            <a:r>
              <a:rPr lang="en-US" dirty="0" smtClean="0"/>
              <a:t>Robbery and Kidnapping.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3200" dirty="0" smtClean="0"/>
              <a:t>Crimes against </a:t>
            </a:r>
            <a:r>
              <a:rPr lang="en-US" sz="3200" i="1" u="sng" dirty="0" smtClean="0"/>
              <a:t>Property</a:t>
            </a:r>
          </a:p>
          <a:p>
            <a:r>
              <a:rPr lang="en-US" dirty="0" smtClean="0"/>
              <a:t>Burglary, Theft, Vandalism, Arson, Forgery, and Fraud.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3200" dirty="0" smtClean="0"/>
              <a:t>Crimes against </a:t>
            </a:r>
            <a:r>
              <a:rPr lang="en-US" sz="3200" i="1" u="sng" dirty="0" smtClean="0"/>
              <a:t>Morality</a:t>
            </a:r>
          </a:p>
          <a:p>
            <a:r>
              <a:rPr lang="en-US" dirty="0" smtClean="0"/>
              <a:t>Illegal use of drugs, unauthorized gambling.</a:t>
            </a:r>
          </a:p>
          <a:p>
            <a:endParaRPr lang="en-US" dirty="0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152400" y="38862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4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  <p:bldP spid="4034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3 Types of Larceny</a:t>
            </a:r>
            <a:endParaRPr lang="en-US" sz="4400" b="1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19200"/>
            <a:ext cx="8839200" cy="6019800"/>
          </a:xfrm>
        </p:spPr>
        <p:txBody>
          <a:bodyPr/>
          <a:lstStyle/>
          <a:p>
            <a:pPr>
              <a:buNone/>
            </a:pPr>
            <a:r>
              <a:rPr lang="en-US" sz="3400" b="1" u="sng" dirty="0" smtClean="0"/>
              <a:t>Larceny</a:t>
            </a:r>
            <a:r>
              <a:rPr lang="en-US" sz="3400" dirty="0" smtClean="0"/>
              <a:t> ~ the taking of property unlawfully.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b="1" u="sng" dirty="0" smtClean="0"/>
              <a:t>Burglary</a:t>
            </a:r>
            <a:r>
              <a:rPr lang="en-US" dirty="0" smtClean="0"/>
              <a:t> ~ breaking and entering into another’s property with intent of committing a crime.</a:t>
            </a:r>
          </a:p>
          <a:p>
            <a:endParaRPr lang="en-US" sz="1200" dirty="0" smtClean="0"/>
          </a:p>
          <a:p>
            <a:r>
              <a:rPr lang="en-US" b="1" u="sng" dirty="0" smtClean="0"/>
              <a:t>Robbery</a:t>
            </a:r>
            <a:r>
              <a:rPr lang="en-US" dirty="0" smtClean="0"/>
              <a:t> ~ taking property from another by force or threat of force.</a:t>
            </a:r>
          </a:p>
          <a:p>
            <a:endParaRPr lang="en-US" sz="1200" dirty="0" smtClean="0"/>
          </a:p>
          <a:p>
            <a:r>
              <a:rPr lang="en-US" b="1" u="sng" dirty="0" smtClean="0"/>
              <a:t>Theft</a:t>
            </a:r>
            <a:r>
              <a:rPr lang="en-US" b="1" dirty="0" smtClean="0"/>
              <a:t> </a:t>
            </a:r>
            <a:r>
              <a:rPr lang="en-US" dirty="0" smtClean="0"/>
              <a:t>~ taking property (without force)</a:t>
            </a:r>
          </a:p>
          <a:p>
            <a:pPr lvl="1"/>
            <a:r>
              <a:rPr lang="en-US" u="sng" dirty="0" smtClean="0"/>
              <a:t>Examples</a:t>
            </a:r>
            <a:r>
              <a:rPr lang="en-US" dirty="0" smtClean="0"/>
              <a:t>: Shoplifting, stealing hubcaps</a:t>
            </a:r>
          </a:p>
          <a:p>
            <a:endParaRPr lang="en-US" sz="1200" dirty="0" smtClean="0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152400" y="38862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82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  <p:bldP spid="403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Basic Courtroom Vocabulary</a:t>
            </a:r>
            <a:endParaRPr lang="en-US" sz="44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2800" b="1" u="sng" dirty="0" smtClean="0"/>
              <a:t>Contempt of Court</a:t>
            </a:r>
            <a:r>
              <a:rPr lang="en-US" sz="2800" dirty="0" smtClean="0"/>
              <a:t>: If a person is interfering with the judicial process, the judge will declare the person in “</a:t>
            </a:r>
            <a:r>
              <a:rPr lang="en-US" sz="2800" b="1" i="1" dirty="0" smtClean="0"/>
              <a:t>contempt of court</a:t>
            </a:r>
            <a:r>
              <a:rPr lang="en-US" sz="2800" dirty="0" smtClean="0"/>
              <a:t>.”</a:t>
            </a:r>
          </a:p>
          <a:p>
            <a:endParaRPr lang="en-US" sz="1500" dirty="0" smtClean="0"/>
          </a:p>
          <a:p>
            <a:endParaRPr lang="en-US" sz="800" dirty="0"/>
          </a:p>
          <a:p>
            <a:r>
              <a:rPr lang="en-US" sz="2800" dirty="0"/>
              <a:t>“</a:t>
            </a:r>
            <a:r>
              <a:rPr lang="en-US" sz="2800" b="1" u="sng" dirty="0"/>
              <a:t>Burden of Proof</a:t>
            </a:r>
            <a:r>
              <a:rPr lang="en-US" sz="2800" dirty="0"/>
              <a:t>:”  </a:t>
            </a:r>
            <a:r>
              <a:rPr lang="en-US" sz="2800" dirty="0" smtClean="0"/>
              <a:t>It </a:t>
            </a:r>
            <a:r>
              <a:rPr lang="en-US" sz="2800" dirty="0"/>
              <a:t>is the prosecution’s job to prove that the defendant is guilty </a:t>
            </a:r>
            <a:r>
              <a:rPr lang="en-US" sz="2800" dirty="0" smtClean="0"/>
              <a:t>“</a:t>
            </a:r>
            <a:r>
              <a:rPr lang="en-US" sz="2800" b="1" u="sng" dirty="0" smtClean="0"/>
              <a:t>beyond </a:t>
            </a:r>
            <a:r>
              <a:rPr lang="en-US" sz="2800" b="1" u="sng" dirty="0"/>
              <a:t>a </a:t>
            </a:r>
            <a:r>
              <a:rPr lang="en-US" sz="2800" b="1" u="sng" dirty="0" smtClean="0"/>
              <a:t>reasonable </a:t>
            </a:r>
            <a:r>
              <a:rPr lang="en-US" sz="2800" b="1" u="sng" dirty="0"/>
              <a:t>doubt</a:t>
            </a:r>
            <a:r>
              <a:rPr lang="en-US" sz="2800" dirty="0" smtClean="0"/>
              <a:t>.”</a:t>
            </a:r>
          </a:p>
          <a:p>
            <a:endParaRPr lang="en-US" sz="1500" dirty="0"/>
          </a:p>
          <a:p>
            <a:r>
              <a:rPr lang="en-US" sz="2800" b="1" u="sng" dirty="0"/>
              <a:t>Hung Jury</a:t>
            </a:r>
            <a:r>
              <a:rPr lang="en-US" sz="2800" dirty="0"/>
              <a:t>:  When the jury cannot reach a unanimous verdict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b="1" dirty="0" smtClean="0">
                <a:sym typeface="Wingdings" pitchFamily="2" charset="2"/>
              </a:rPr>
              <a:t>Mistrial</a:t>
            </a:r>
          </a:p>
          <a:p>
            <a:endParaRPr lang="en-US" sz="1500" b="1" dirty="0" smtClean="0">
              <a:sym typeface="Wingdings" pitchFamily="2" charset="2"/>
            </a:endParaRPr>
          </a:p>
          <a:p>
            <a:r>
              <a:rPr lang="en-US" sz="2800" b="1" u="sng" dirty="0" smtClean="0">
                <a:sym typeface="Wingdings" pitchFamily="2" charset="2"/>
              </a:rPr>
              <a:t>Bench Trial</a:t>
            </a:r>
            <a:r>
              <a:rPr lang="en-US" sz="2800" dirty="0" smtClean="0">
                <a:sym typeface="Wingdings" pitchFamily="2" charset="2"/>
              </a:rPr>
              <a:t>: When a person chooses to have a judge, instead of a jury, hear the case.</a:t>
            </a:r>
            <a:endParaRPr lang="en-US" sz="2800" b="1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3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47850"/>
          </a:xfrm>
        </p:spPr>
        <p:txBody>
          <a:bodyPr/>
          <a:lstStyle/>
          <a:p>
            <a:r>
              <a:rPr lang="en-US" sz="6000" b="1" dirty="0" smtClean="0"/>
              <a:t>Juvenile Justice System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86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Juveniles</a:t>
            </a:r>
            <a:endParaRPr lang="en-US" sz="4400" b="1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pPr marL="609600" indent="-609600"/>
            <a:r>
              <a:rPr lang="en-US" sz="3200" b="1" dirty="0" smtClean="0"/>
              <a:t>Juveniles</a:t>
            </a:r>
            <a:r>
              <a:rPr lang="en-US" sz="3200" dirty="0" smtClean="0"/>
              <a:t> ~ anyone under the age of 18 is considered to be a “juvenile”.</a:t>
            </a:r>
          </a:p>
          <a:p>
            <a:pPr marL="609600" indent="-609600"/>
            <a:endParaRPr lang="en-US" sz="900" dirty="0" smtClean="0"/>
          </a:p>
          <a:p>
            <a:pPr marL="609600" indent="-609600"/>
            <a:r>
              <a:rPr lang="en-US" sz="3200" b="1" dirty="0" smtClean="0"/>
              <a:t>Juvenile Delinquent </a:t>
            </a:r>
            <a:r>
              <a:rPr lang="en-US" sz="3200" dirty="0" smtClean="0"/>
              <a:t>~ a juvenile who has committed a crime.</a:t>
            </a:r>
          </a:p>
          <a:p>
            <a:pPr marL="609600" indent="-609600"/>
            <a:endParaRPr lang="en-US" sz="900" dirty="0" smtClean="0"/>
          </a:p>
          <a:p>
            <a:pPr marL="609600" indent="-609600"/>
            <a:r>
              <a:rPr lang="en-US" sz="3200" dirty="0" smtClean="0"/>
              <a:t>Juveniles who are more likely to become </a:t>
            </a:r>
            <a:r>
              <a:rPr lang="en-US" sz="3200" b="1" i="1" dirty="0" smtClean="0"/>
              <a:t>delinquents</a:t>
            </a:r>
            <a:r>
              <a:rPr lang="en-US" sz="3200" dirty="0" smtClean="0"/>
              <a:t>:</a:t>
            </a:r>
          </a:p>
          <a:p>
            <a:pPr marL="1009650" lvl="1" indent="-609600"/>
            <a:r>
              <a:rPr lang="en-US" sz="2800" dirty="0" smtClean="0"/>
              <a:t>Suffer abuse or neglect,</a:t>
            </a:r>
          </a:p>
          <a:p>
            <a:pPr marL="1009650" lvl="1" indent="-609600"/>
            <a:r>
              <a:rPr lang="en-US" sz="2800" dirty="0" smtClean="0"/>
              <a:t>Suffer emotional or mental problems</a:t>
            </a:r>
          </a:p>
          <a:p>
            <a:pPr marL="1009650" lvl="1" indent="-609600"/>
            <a:r>
              <a:rPr lang="en-US" sz="2800" dirty="0" smtClean="0"/>
              <a:t>Poverty – over crowded neighborhoods where drug and alcohol abuse are common.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84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Purpose of the Juvenile Court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905000"/>
            <a:ext cx="8839200" cy="4724400"/>
          </a:xfrm>
        </p:spPr>
        <p:txBody>
          <a:bodyPr/>
          <a:lstStyle/>
          <a:p>
            <a:pPr marL="609600" indent="-609600"/>
            <a:r>
              <a:rPr lang="en-US" sz="3200" dirty="0"/>
              <a:t>Primary </a:t>
            </a:r>
            <a:r>
              <a:rPr lang="en-US" sz="3200" dirty="0" smtClean="0"/>
              <a:t>Goal ~ to </a:t>
            </a:r>
            <a:r>
              <a:rPr lang="en-US" sz="3200" b="1" dirty="0" smtClean="0"/>
              <a:t>rehabilitate</a:t>
            </a:r>
            <a:r>
              <a:rPr lang="en-US" sz="3200" dirty="0" smtClean="0"/>
              <a:t> </a:t>
            </a:r>
            <a:r>
              <a:rPr lang="en-US" sz="3200" dirty="0"/>
              <a:t>or correct a young person’s behavior</a:t>
            </a:r>
          </a:p>
          <a:p>
            <a:pPr marL="609600" indent="-609600"/>
            <a:endParaRPr lang="en-US" sz="3200" dirty="0" smtClean="0"/>
          </a:p>
          <a:p>
            <a:pPr marL="609600" indent="-609600"/>
            <a:r>
              <a:rPr lang="en-US" sz="3200" dirty="0" smtClean="0"/>
              <a:t>Main Principle ~ Do whatever is in the best interest of the child.</a:t>
            </a:r>
          </a:p>
        </p:txBody>
      </p:sp>
    </p:spTree>
    <p:extLst>
      <p:ext uri="{BB962C8B-B14F-4D97-AF65-F5344CB8AC3E}">
        <p14:creationId xmlns:p14="http://schemas.microsoft.com/office/powerpoint/2010/main" val="17630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Rules for Handling Juveniles</a:t>
            </a:r>
            <a:endParaRPr lang="en-US" sz="4400" b="1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marL="609600" indent="-609600"/>
            <a:r>
              <a:rPr lang="en-US" sz="3200" dirty="0" smtClean="0"/>
              <a:t>Police must notify juvenile’s parents of arrest.</a:t>
            </a:r>
          </a:p>
          <a:p>
            <a:pPr marL="609600" indent="-609600"/>
            <a:endParaRPr lang="en-US" sz="1050" dirty="0"/>
          </a:p>
          <a:p>
            <a:pPr marL="609600" indent="-609600"/>
            <a:r>
              <a:rPr lang="en-US" sz="3200" dirty="0"/>
              <a:t>Juveniles do NOT have the right to jury </a:t>
            </a:r>
            <a:r>
              <a:rPr lang="en-US" sz="3200" dirty="0" smtClean="0"/>
              <a:t>trials.</a:t>
            </a:r>
          </a:p>
          <a:p>
            <a:pPr marL="609600" indent="-609600"/>
            <a:endParaRPr lang="en-US" sz="1050" dirty="0"/>
          </a:p>
          <a:p>
            <a:pPr marL="609600" indent="-609600"/>
            <a:r>
              <a:rPr lang="en-US" sz="3200" dirty="0"/>
              <a:t>Judges attempt to keep proceedings and the identity of juveniles </a:t>
            </a:r>
            <a:r>
              <a:rPr lang="en-US" sz="3200" dirty="0" smtClean="0"/>
              <a:t>secret.</a:t>
            </a:r>
          </a:p>
          <a:p>
            <a:pPr marL="609600" indent="-609600"/>
            <a:endParaRPr lang="en-US" sz="1200" dirty="0" smtClean="0"/>
          </a:p>
          <a:p>
            <a:pPr marL="609600" indent="-609600"/>
            <a:r>
              <a:rPr lang="en-US" sz="3200" dirty="0" smtClean="0"/>
              <a:t>Juveniles may be tried as an adult if crime is extreme.</a:t>
            </a:r>
          </a:p>
        </p:txBody>
      </p:sp>
    </p:spTree>
    <p:extLst>
      <p:ext uri="{BB962C8B-B14F-4D97-AF65-F5344CB8AC3E}">
        <p14:creationId xmlns:p14="http://schemas.microsoft.com/office/powerpoint/2010/main" val="1901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46" y="609600"/>
            <a:ext cx="6517436" cy="914400"/>
          </a:xfrm>
        </p:spPr>
        <p:txBody>
          <a:bodyPr/>
          <a:lstStyle/>
          <a:p>
            <a:pPr algn="ctr"/>
            <a:r>
              <a:rPr lang="en-US" sz="6600" dirty="0" smtClean="0"/>
              <a:t>Civil Law</a:t>
            </a:r>
            <a:endParaRPr lang="en-US" sz="6600" dirty="0"/>
          </a:p>
        </p:txBody>
      </p:sp>
      <p:pic>
        <p:nvPicPr>
          <p:cNvPr id="4" name="Picture 2" descr="http://www.fitsnews.com/wp-content/uploads/2008/01/judge-joe-b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945" y="2133600"/>
            <a:ext cx="6503581" cy="4369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290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550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/>
              <a:t>Plaintiff </a:t>
            </a:r>
            <a:r>
              <a:rPr lang="en-US" sz="2800" dirty="0"/>
              <a:t>~ </a:t>
            </a:r>
            <a:r>
              <a:rPr lang="en-US" sz="2800" dirty="0" smtClean="0"/>
              <a:t>party </a:t>
            </a:r>
            <a:r>
              <a:rPr lang="en-US" sz="2800" dirty="0"/>
              <a:t>bringing </a:t>
            </a:r>
            <a:r>
              <a:rPr lang="en-US" sz="2800" dirty="0" smtClean="0"/>
              <a:t>the </a:t>
            </a:r>
            <a:r>
              <a:rPr lang="en-US" sz="2800" dirty="0"/>
              <a:t>lawsuit </a:t>
            </a:r>
            <a:r>
              <a:rPr lang="en-US" sz="2800" dirty="0" smtClean="0"/>
              <a:t>claiming </a:t>
            </a:r>
            <a:r>
              <a:rPr lang="en-US" sz="2800" dirty="0"/>
              <a:t>that a loss has occurred and </a:t>
            </a:r>
            <a:r>
              <a:rPr lang="en-US" sz="2800" dirty="0" smtClean="0"/>
              <a:t>demanding </a:t>
            </a:r>
            <a:r>
              <a:rPr lang="en-US" sz="2800" dirty="0"/>
              <a:t>damages</a:t>
            </a: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288925" y="4876800"/>
            <a:ext cx="8550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/>
              <a:t>Defendant </a:t>
            </a:r>
            <a:r>
              <a:rPr lang="en-US" sz="2800" dirty="0"/>
              <a:t>~ </a:t>
            </a:r>
            <a:r>
              <a:rPr lang="en-US" sz="2800" dirty="0" smtClean="0"/>
              <a:t>party </a:t>
            </a:r>
            <a:r>
              <a:rPr lang="en-US" sz="2800" dirty="0"/>
              <a:t>being sued argues that they are not responsible for the damage or loss</a:t>
            </a: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3505200" y="3657600"/>
            <a:ext cx="164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VERSUS</a:t>
            </a:r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Civil Lawsuits</a:t>
            </a:r>
          </a:p>
        </p:txBody>
      </p:sp>
    </p:spTree>
    <p:extLst>
      <p:ext uri="{BB962C8B-B14F-4D97-AF65-F5344CB8AC3E}">
        <p14:creationId xmlns:p14="http://schemas.microsoft.com/office/powerpoint/2010/main" val="4772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/>
      <p:bldP spid="390149" grpId="0"/>
      <p:bldP spid="3901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08038"/>
          </a:xfrm>
        </p:spPr>
        <p:txBody>
          <a:bodyPr/>
          <a:lstStyle/>
          <a:p>
            <a:r>
              <a:rPr lang="en-US" sz="4000" b="1" dirty="0"/>
              <a:t>What are the Steps in a Civil Case?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200" dirty="0"/>
              <a:t>Hire a </a:t>
            </a:r>
            <a:r>
              <a:rPr lang="en-US" sz="3200" dirty="0" smtClean="0"/>
              <a:t>lawyer.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sz="3200" dirty="0"/>
              <a:t>Plaintiff’s lawyer files a </a:t>
            </a:r>
            <a:r>
              <a:rPr lang="en-US" sz="3200" b="1" u="sng" dirty="0" smtClean="0"/>
              <a:t>complaint</a:t>
            </a:r>
            <a:r>
              <a:rPr lang="en-US" sz="3200" b="1" dirty="0" smtClean="0"/>
              <a:t>.</a:t>
            </a:r>
            <a:endParaRPr lang="en-US" sz="3200" b="1" dirty="0"/>
          </a:p>
          <a:p>
            <a:pPr marL="609600" indent="-609600">
              <a:buFontTx/>
              <a:buAutoNum type="arabicPeriod"/>
            </a:pPr>
            <a:r>
              <a:rPr lang="en-US" sz="3200" dirty="0"/>
              <a:t>Court sends the defendant a </a:t>
            </a:r>
            <a:r>
              <a:rPr lang="en-US" sz="3200" b="1" u="sng" dirty="0"/>
              <a:t>summons</a:t>
            </a:r>
            <a:r>
              <a:rPr lang="en-US" sz="3200" dirty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appear in court at a given date and </a:t>
            </a:r>
            <a:r>
              <a:rPr lang="en-US" sz="3200" dirty="0" smtClean="0"/>
              <a:t>time.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sz="3200" dirty="0"/>
              <a:t>Defendant responds to the charges by filing an </a:t>
            </a:r>
            <a:r>
              <a:rPr lang="en-US" sz="3200" b="1" u="sng" dirty="0"/>
              <a:t>answer</a:t>
            </a:r>
            <a:r>
              <a:rPr lang="en-US" sz="3200" dirty="0"/>
              <a:t> to the </a:t>
            </a:r>
            <a:r>
              <a:rPr lang="en-US" sz="3200" dirty="0" smtClean="0"/>
              <a:t>complaint.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sz="3200" b="1" u="sng" dirty="0"/>
              <a:t>Discovery</a:t>
            </a:r>
            <a:r>
              <a:rPr lang="en-US" sz="3200" dirty="0"/>
              <a:t> </a:t>
            </a:r>
            <a:r>
              <a:rPr lang="en-US" sz="3200" dirty="0" smtClean="0"/>
              <a:t>phase.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smtClean="0"/>
              <a:t>Plaintiff &amp; then Defendant </a:t>
            </a:r>
            <a:r>
              <a:rPr lang="en-US" sz="3200" dirty="0"/>
              <a:t>present their sides of the case in </a:t>
            </a:r>
            <a:r>
              <a:rPr lang="en-US" sz="3200" dirty="0" smtClean="0"/>
              <a:t>court.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sz="3200" dirty="0"/>
              <a:t>Court issues a </a:t>
            </a:r>
            <a:r>
              <a:rPr lang="en-US" sz="3200" dirty="0" smtClean="0"/>
              <a:t>verdict.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54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Autofit/>
          </a:bodyPr>
          <a:lstStyle/>
          <a:p>
            <a:r>
              <a:rPr lang="en-US" sz="4400" b="1" dirty="0"/>
              <a:t>Most Civil Cases are Resolved before Trial for these Reasons: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r>
              <a:rPr lang="en-US" dirty="0"/>
              <a:t>Outcomes at trial are hard to predict so negotiated settlements give some predictability in the </a:t>
            </a:r>
            <a:r>
              <a:rPr lang="en-US" dirty="0" smtClean="0"/>
              <a:t>case.</a:t>
            </a:r>
          </a:p>
          <a:p>
            <a:endParaRPr lang="en-US" sz="1200" dirty="0"/>
          </a:p>
          <a:p>
            <a:r>
              <a:rPr lang="en-US" dirty="0"/>
              <a:t>Most courts have a backlog of civil cases meaning it could be years waiting on a </a:t>
            </a:r>
            <a:r>
              <a:rPr lang="en-US" dirty="0" smtClean="0"/>
              <a:t>trial.</a:t>
            </a:r>
          </a:p>
          <a:p>
            <a:endParaRPr lang="en-US" sz="1200" dirty="0"/>
          </a:p>
          <a:p>
            <a:r>
              <a:rPr lang="en-US" dirty="0"/>
              <a:t>Trials and legal assistance is so </a:t>
            </a:r>
            <a:r>
              <a:rPr lang="en-US" u="sng" dirty="0"/>
              <a:t>expensive</a:t>
            </a:r>
            <a:r>
              <a:rPr lang="en-US" dirty="0"/>
              <a:t> that both sides likely want to end the </a:t>
            </a:r>
            <a:r>
              <a:rPr lang="en-US" dirty="0" smtClean="0"/>
              <a:t>spending.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Conflict Resolution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65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Conflict Resolution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~ different ways in which parties can resolve conflict </a:t>
            </a:r>
            <a:r>
              <a:rPr lang="en-US" sz="3200" b="1" u="sng" dirty="0" smtClean="0"/>
              <a:t>without</a:t>
            </a:r>
            <a:r>
              <a:rPr lang="en-US" sz="3200" b="1" dirty="0" smtClean="0"/>
              <a:t> a trial.</a:t>
            </a:r>
          </a:p>
          <a:p>
            <a:endParaRPr lang="en-US" sz="1800" b="1" dirty="0" smtClean="0"/>
          </a:p>
          <a:p>
            <a:r>
              <a:rPr lang="en-US" sz="3200" b="1" dirty="0" smtClean="0"/>
              <a:t>Compromise </a:t>
            </a:r>
          </a:p>
          <a:p>
            <a:pPr lvl="1"/>
            <a:r>
              <a:rPr lang="en-US" sz="2800" dirty="0" smtClean="0"/>
              <a:t>each side gives in a little to reach an acceptable resolution.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3200" b="1" dirty="0" smtClean="0"/>
              <a:t>Consensus Building</a:t>
            </a:r>
          </a:p>
          <a:p>
            <a:pPr lvl="1"/>
            <a:r>
              <a:rPr lang="en-US" sz="2800" dirty="0" smtClean="0"/>
              <a:t>reaching an agreement by starting with the things that can be agreed on and building from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Courtroom Layout</a:t>
            </a:r>
          </a:p>
        </p:txBody>
      </p:sp>
      <p:pic>
        <p:nvPicPr>
          <p:cNvPr id="26627" name="Picture 3" descr="Picture of court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82436"/>
            <a:ext cx="5787244" cy="5272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8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Conflict Resolution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752600"/>
            <a:ext cx="8763000" cy="4648200"/>
          </a:xfrm>
        </p:spPr>
        <p:txBody>
          <a:bodyPr/>
          <a:lstStyle/>
          <a:p>
            <a:r>
              <a:rPr lang="en-US" sz="3200" b="1" dirty="0" smtClean="0"/>
              <a:t>Negotiation</a:t>
            </a:r>
          </a:p>
          <a:p>
            <a:pPr lvl="1"/>
            <a:r>
              <a:rPr lang="en-US" sz="2800" dirty="0" smtClean="0"/>
              <a:t>Process of bargaining to achieve an outcome that benefits all parties.</a:t>
            </a:r>
          </a:p>
          <a:p>
            <a:pPr lvl="1">
              <a:buNone/>
            </a:pPr>
            <a:endParaRPr lang="en-US" sz="2800" dirty="0" smtClean="0"/>
          </a:p>
          <a:p>
            <a:r>
              <a:rPr lang="en-US" sz="3200" b="1" dirty="0" smtClean="0"/>
              <a:t>Arbitration &amp; Mediation</a:t>
            </a:r>
          </a:p>
          <a:p>
            <a:pPr lvl="1"/>
            <a:r>
              <a:rPr lang="en-US" sz="2800" dirty="0" smtClean="0"/>
              <a:t>Using a neutral third party to hear a dispute and suggest a resolution.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78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Steps </a:t>
            </a:r>
            <a:r>
              <a:rPr lang="en-US" sz="4400" b="1" dirty="0"/>
              <a:t>of a Criminal Trial</a:t>
            </a:r>
            <a:br>
              <a:rPr lang="en-US" sz="4400" b="1" dirty="0"/>
            </a:br>
            <a:r>
              <a:rPr lang="en-US" sz="4400" b="1" dirty="0" smtClean="0"/>
              <a:t>(</a:t>
            </a:r>
            <a:r>
              <a:rPr lang="en-US" sz="4000" b="1" dirty="0" smtClean="0"/>
              <a:t>A.P.I.A.T.S.)</a:t>
            </a:r>
            <a:endParaRPr 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5561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 smtClean="0"/>
              <a:t>A </a:t>
            </a:r>
            <a:r>
              <a:rPr lang="en-US" sz="3600" dirty="0" err="1" smtClean="0"/>
              <a:t>rrest</a:t>
            </a:r>
            <a:endParaRPr lang="en-US" sz="3600" dirty="0"/>
          </a:p>
          <a:p>
            <a:pPr>
              <a:buFontTx/>
              <a:buNone/>
            </a:pPr>
            <a:r>
              <a:rPr lang="en-US" sz="3600" b="1" dirty="0" smtClean="0"/>
              <a:t>P</a:t>
            </a:r>
            <a:r>
              <a:rPr lang="en-US" sz="3600" dirty="0" smtClean="0"/>
              <a:t> </a:t>
            </a:r>
            <a:r>
              <a:rPr lang="en-US" sz="3600" dirty="0" err="1" smtClean="0"/>
              <a:t>reliminary</a:t>
            </a:r>
            <a:r>
              <a:rPr lang="en-US" sz="3600" dirty="0" smtClean="0"/>
              <a:t> </a:t>
            </a:r>
            <a:r>
              <a:rPr lang="en-US" sz="3600" dirty="0"/>
              <a:t>hearing</a:t>
            </a:r>
          </a:p>
          <a:p>
            <a:pPr>
              <a:buFontTx/>
              <a:buNone/>
            </a:pPr>
            <a:r>
              <a:rPr lang="en-US" sz="3600" b="1" dirty="0"/>
              <a:t>I</a:t>
            </a:r>
            <a:r>
              <a:rPr lang="en-US" sz="3600" dirty="0"/>
              <a:t>  </a:t>
            </a:r>
            <a:r>
              <a:rPr lang="en-US" sz="3600" dirty="0" err="1" smtClean="0"/>
              <a:t>ndictment</a:t>
            </a:r>
            <a:endParaRPr lang="en-US" sz="3600" dirty="0"/>
          </a:p>
          <a:p>
            <a:pPr>
              <a:buFontTx/>
              <a:buNone/>
            </a:pPr>
            <a:r>
              <a:rPr lang="en-US" sz="3600" b="1" dirty="0"/>
              <a:t>A</a:t>
            </a:r>
            <a:r>
              <a:rPr lang="en-US" sz="3600" dirty="0"/>
              <a:t> </a:t>
            </a:r>
            <a:r>
              <a:rPr lang="en-US" sz="3600" dirty="0" err="1" smtClean="0"/>
              <a:t>rraignment</a:t>
            </a:r>
            <a:endParaRPr lang="en-US" sz="3600" dirty="0"/>
          </a:p>
          <a:p>
            <a:pPr>
              <a:buFontTx/>
              <a:buNone/>
            </a:pPr>
            <a:r>
              <a:rPr lang="en-US" sz="3600" b="1" dirty="0"/>
              <a:t>T</a:t>
            </a:r>
            <a:r>
              <a:rPr lang="en-US" sz="3600" dirty="0"/>
              <a:t> </a:t>
            </a:r>
            <a:r>
              <a:rPr lang="en-US" sz="3600" dirty="0" err="1" smtClean="0"/>
              <a:t>rial</a:t>
            </a:r>
            <a:endParaRPr lang="en-US" sz="3600" dirty="0"/>
          </a:p>
          <a:p>
            <a:pPr>
              <a:buFontTx/>
              <a:buNone/>
            </a:pPr>
            <a:r>
              <a:rPr lang="en-US" sz="3600" b="1" dirty="0"/>
              <a:t>S</a:t>
            </a:r>
            <a:r>
              <a:rPr lang="en-US" sz="3600" dirty="0"/>
              <a:t> </a:t>
            </a:r>
            <a:r>
              <a:rPr lang="en-US" sz="3600" dirty="0" err="1" smtClean="0"/>
              <a:t>entencing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1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How I can remember </a:t>
            </a:r>
            <a:r>
              <a:rPr lang="en-US" sz="4400" dirty="0" smtClean="0"/>
              <a:t>APIATS?</a:t>
            </a:r>
            <a:endParaRPr lang="en-US" sz="44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  <a:latin typeface="Chiller" pitchFamily="82" charset="0"/>
              </a:rPr>
              <a:t>Always</a:t>
            </a:r>
            <a:r>
              <a:rPr lang="en-US" sz="11500" b="1" dirty="0" smtClean="0">
                <a:latin typeface="Chiller" pitchFamily="82" charset="0"/>
              </a:rPr>
              <a:t> </a:t>
            </a:r>
            <a:r>
              <a:rPr lang="en-US" sz="11500" b="1" dirty="0">
                <a:solidFill>
                  <a:srgbClr val="00B0F0"/>
                </a:solidFill>
                <a:latin typeface="Chiller" pitchFamily="82" charset="0"/>
              </a:rPr>
              <a:t>Play</a:t>
            </a:r>
            <a:r>
              <a:rPr lang="en-US" sz="11500" b="1" dirty="0">
                <a:latin typeface="Chiller" pitchFamily="82" charset="0"/>
              </a:rPr>
              <a:t> </a:t>
            </a:r>
            <a:r>
              <a:rPr lang="en-US" sz="11500" b="1" dirty="0">
                <a:solidFill>
                  <a:srgbClr val="7030A0"/>
                </a:solidFill>
                <a:latin typeface="Chiller" pitchFamily="82" charset="0"/>
              </a:rPr>
              <a:t>In</a:t>
            </a:r>
            <a:r>
              <a:rPr lang="en-US" sz="11500" b="1" dirty="0">
                <a:latin typeface="Chiller" pitchFamily="82" charset="0"/>
              </a:rPr>
              <a:t> </a:t>
            </a:r>
            <a:r>
              <a:rPr lang="en-US" sz="11500" b="1" dirty="0">
                <a:solidFill>
                  <a:srgbClr val="FFC000"/>
                </a:solidFill>
                <a:latin typeface="Chiller" pitchFamily="82" charset="0"/>
              </a:rPr>
              <a:t>A</a:t>
            </a:r>
            <a:r>
              <a:rPr lang="en-US" sz="11500" b="1" dirty="0">
                <a:latin typeface="Chiller" pitchFamily="82" charset="0"/>
              </a:rPr>
              <a:t> </a:t>
            </a:r>
            <a:endParaRPr lang="en-US" sz="11500" b="1" dirty="0" smtClean="0">
              <a:latin typeface="Chiller" pitchFamily="82" charset="0"/>
            </a:endParaRPr>
          </a:p>
          <a:p>
            <a:pPr algn="ctr">
              <a:buNone/>
            </a:pPr>
            <a:r>
              <a:rPr lang="en-US" sz="11500" b="1" dirty="0" smtClean="0">
                <a:solidFill>
                  <a:srgbClr val="00B050"/>
                </a:solidFill>
                <a:latin typeface="Chiller" pitchFamily="82" charset="0"/>
              </a:rPr>
              <a:t>Toy</a:t>
            </a:r>
            <a:r>
              <a:rPr lang="en-US" sz="11500" b="1" dirty="0" smtClean="0">
                <a:latin typeface="Chiller" pitchFamily="82" charset="0"/>
              </a:rPr>
              <a:t> </a:t>
            </a:r>
            <a:r>
              <a:rPr lang="en-US" sz="11500" b="1" dirty="0">
                <a:solidFill>
                  <a:srgbClr val="0070C0"/>
                </a:solidFill>
                <a:latin typeface="Chiller" pitchFamily="82" charset="0"/>
              </a:rPr>
              <a:t>Store</a:t>
            </a:r>
          </a:p>
        </p:txBody>
      </p:sp>
    </p:spTree>
    <p:extLst>
      <p:ext uri="{BB962C8B-B14F-4D97-AF65-F5344CB8AC3E}">
        <p14:creationId xmlns:p14="http://schemas.microsoft.com/office/powerpoint/2010/main" val="4793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1:  Arrest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3200" dirty="0" smtClean="0"/>
              <a:t>Probable cause and warrant (unless caught in the act – no warrant needed)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14339" name="Picture 3" descr="arr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438" y="2743200"/>
            <a:ext cx="4335379" cy="37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1: 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Getting “booked”</a:t>
            </a:r>
          </a:p>
          <a:p>
            <a:r>
              <a:rPr lang="en-US" sz="3200" dirty="0" smtClean="0"/>
              <a:t>Photograph, fingerprint, phone call</a:t>
            </a:r>
          </a:p>
        </p:txBody>
      </p:sp>
      <p:pic>
        <p:nvPicPr>
          <p:cNvPr id="15364" name="Picture 4" descr="fingerpr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30969"/>
            <a:ext cx="1841244" cy="267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harles Barkley ">
            <a:hlinkClick r:id="rId3" tooltip="View Full-Siz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5122251" cy="333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1: 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Arrested suspect must be read Miranda rights before being interrogated.</a:t>
            </a:r>
          </a:p>
        </p:txBody>
      </p:sp>
      <p:pic>
        <p:nvPicPr>
          <p:cNvPr id="16388" name="Picture 4" descr="police_blo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78318"/>
            <a:ext cx="3924300" cy="37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332</TotalTime>
  <Words>1492</Words>
  <Application>Microsoft Office PowerPoint</Application>
  <PresentationFormat>On-screen Show (4:3)</PresentationFormat>
  <Paragraphs>224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Civic</vt:lpstr>
      <vt:lpstr>Criminal Procedure Process</vt:lpstr>
      <vt:lpstr>Basic Courtroom Vocabulary</vt:lpstr>
      <vt:lpstr>Basic Courtroom Vocabulary</vt:lpstr>
      <vt:lpstr>Courtroom Layout</vt:lpstr>
      <vt:lpstr>Steps of a Criminal Trial (A.P.I.A.T.S.)</vt:lpstr>
      <vt:lpstr>How I can remember APIATS?</vt:lpstr>
      <vt:lpstr>Step 1:  Arrest</vt:lpstr>
      <vt:lpstr>Step 1:  Arrest</vt:lpstr>
      <vt:lpstr>Step 1:  Arrest</vt:lpstr>
      <vt:lpstr>Step 1:  Arrest</vt:lpstr>
      <vt:lpstr>Step 2:  Preliminary Hearing</vt:lpstr>
      <vt:lpstr>Step 2:  Preliminary Hearing</vt:lpstr>
      <vt:lpstr>Step 2:  Preliminary Hearing</vt:lpstr>
      <vt:lpstr>Step 3:  Indictment</vt:lpstr>
      <vt:lpstr>Step 4:  Arraignment</vt:lpstr>
      <vt:lpstr>Step 5:  Trial</vt:lpstr>
      <vt:lpstr>Step 5:  Trial</vt:lpstr>
      <vt:lpstr>Step 6:  Sentencing</vt:lpstr>
      <vt:lpstr>Step 5:  Trial</vt:lpstr>
      <vt:lpstr>Step 5:  Trial</vt:lpstr>
      <vt:lpstr>Step 6:  Sentencing</vt:lpstr>
      <vt:lpstr>Step 6:  Sentencing</vt:lpstr>
      <vt:lpstr>Methods of Punishment</vt:lpstr>
      <vt:lpstr>4 Goals of Punishment</vt:lpstr>
      <vt:lpstr>Criminal Lawsuits</vt:lpstr>
      <vt:lpstr>PowerPoint Presentation</vt:lpstr>
      <vt:lpstr>Types of Crimes</vt:lpstr>
      <vt:lpstr>Further Break-Down of Crimes</vt:lpstr>
      <vt:lpstr>3 Types of Larceny</vt:lpstr>
      <vt:lpstr>Juvenile Justice System</vt:lpstr>
      <vt:lpstr>Juveniles</vt:lpstr>
      <vt:lpstr>Purpose of the Juvenile Court</vt:lpstr>
      <vt:lpstr>Rules for Handling Juveniles</vt:lpstr>
      <vt:lpstr>Civil Law</vt:lpstr>
      <vt:lpstr>Civil Lawsuits</vt:lpstr>
      <vt:lpstr>What are the Steps in a Civil Case?</vt:lpstr>
      <vt:lpstr>Most Civil Cases are Resolved before Trial for these Reasons:</vt:lpstr>
      <vt:lpstr>Conflict Resolution</vt:lpstr>
      <vt:lpstr>Conflict Resolution</vt:lpstr>
      <vt:lpstr>Conflict Resolution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in the Criminal Justice Process</dc:title>
  <dc:creator>Dena</dc:creator>
  <cp:lastModifiedBy>Asus</cp:lastModifiedBy>
  <cp:revision>37</cp:revision>
  <dcterms:created xsi:type="dcterms:W3CDTF">2011-03-09T01:40:40Z</dcterms:created>
  <dcterms:modified xsi:type="dcterms:W3CDTF">2017-02-19T03:03:20Z</dcterms:modified>
</cp:coreProperties>
</file>