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8" r:id="rId3"/>
    <p:sldId id="256" r:id="rId4"/>
    <p:sldId id="260" r:id="rId5"/>
    <p:sldId id="267" r:id="rId6"/>
    <p:sldId id="261" r:id="rId7"/>
    <p:sldId id="262" r:id="rId8"/>
    <p:sldId id="263" r:id="rId9"/>
    <p:sldId id="264" r:id="rId10"/>
    <p:sldId id="265" r:id="rId11"/>
    <p:sldId id="266" r:id="rId12"/>
    <p:sldId id="277" r:id="rId13"/>
    <p:sldId id="268" r:id="rId14"/>
    <p:sldId id="269" r:id="rId15"/>
    <p:sldId id="270" r:id="rId16"/>
    <p:sldId id="273" r:id="rId17"/>
    <p:sldId id="271" r:id="rId18"/>
    <p:sldId id="272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5204-EABF-4D42-B0EF-616F2B239B5C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336A-89EC-4AB9-B690-59B26BFEE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29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5204-EABF-4D42-B0EF-616F2B239B5C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336A-89EC-4AB9-B690-59B26BFEE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33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5204-EABF-4D42-B0EF-616F2B239B5C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336A-89EC-4AB9-B690-59B26BFEE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83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5204-EABF-4D42-B0EF-616F2B239B5C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336A-89EC-4AB9-B690-59B26BFEE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1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5204-EABF-4D42-B0EF-616F2B239B5C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336A-89EC-4AB9-B690-59B26BFEE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45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5204-EABF-4D42-B0EF-616F2B239B5C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336A-89EC-4AB9-B690-59B26BFEE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55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5204-EABF-4D42-B0EF-616F2B239B5C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336A-89EC-4AB9-B690-59B26BFEE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72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5204-EABF-4D42-B0EF-616F2B239B5C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336A-89EC-4AB9-B690-59B26BFEE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933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5204-EABF-4D42-B0EF-616F2B239B5C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336A-89EC-4AB9-B690-59B26BFEE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61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5204-EABF-4D42-B0EF-616F2B239B5C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336A-89EC-4AB9-B690-59B26BFEE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22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5204-EABF-4D42-B0EF-616F2B239B5C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336A-89EC-4AB9-B690-59B26BFEE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80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9000"/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F5204-EABF-4D42-B0EF-616F2B239B5C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1336A-89EC-4AB9-B690-59B26BFEE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69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RXSlMu5EDI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lrtgieNjcc" TargetMode="External"/><Relationship Id="rId2" Type="http://schemas.openxmlformats.org/officeDocument/2006/relationships/hyperlink" Target="https://www.youtube.com/watch?v=3JhZJztfXik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n.com/2014/06/13/us/immigration-undocumented-children-explainer/" TargetMode="External"/><Relationship Id="rId2" Type="http://schemas.openxmlformats.org/officeDocument/2006/relationships/hyperlink" Target="http://www.npr.org/2014/07/09/329848538/whats-causing-the-latest-immigration-crisis-a-brief-explainer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tv.com/shows/truelife/fred-24/178514/video/#id=1570607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immigration.procon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e+pluribus+unum&amp;source=images&amp;cd=&amp;cad=rja&amp;docid=ZpAd4b0UWj6dWM&amp;tbnid=c0gCA7_jeGC3yM:&amp;ved=0CAUQjRw&amp;url=http://www.sodahead.com/united-states/e-pluribus-unum/question-3862431/&amp;ei=r7AfUqmMIoaCrAGj-YCwBw&amp;bvm=bv.51495398,d.aWM&amp;psig=AFQjCNEOWIvwkSq56wtntRTwyvrb3bvyuA&amp;ust=1377894762886236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bs.com/shows/the-late-show-with-stephen-colbert/video/8eFRSDXfy3wnrlbVu7IMpcltgdfbGi1v/the-late-show-9-1-2016-larry-wilmore-chris-noth-sampha-/" TargetMode="External"/><Relationship Id="rId2" Type="http://schemas.openxmlformats.org/officeDocument/2006/relationships/hyperlink" Target="http://www.cbsnews.com/news/donald-trump-immigration-plan-speech-mexico-president-enrique-pena-nieto-visi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99" y="1981201"/>
            <a:ext cx="8435008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763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914400"/>
          </a:xfrm>
        </p:spPr>
        <p:txBody>
          <a:bodyPr/>
          <a:lstStyle/>
          <a:p>
            <a:r>
              <a:rPr lang="en-US" b="1" dirty="0" smtClean="0"/>
              <a:t>Immigration Act of 1990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Shifted priority for immigration away from people related to U.S. citizens</a:t>
            </a:r>
          </a:p>
          <a:p>
            <a:r>
              <a:rPr lang="en-US" dirty="0" smtClean="0"/>
              <a:t>Now we want people with special skills and talents, or money to invest.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Why is that?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0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10668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Obama’s 2013 Immigration Policy: “Deferred Action for Childhood </a:t>
            </a:r>
            <a:r>
              <a:rPr lang="en-US" sz="3200" b="1" dirty="0" smtClean="0"/>
              <a:t>Arrivals (</a:t>
            </a:r>
            <a:r>
              <a:rPr lang="en-US" sz="3200" b="1" dirty="0" smtClean="0">
                <a:hlinkClick r:id="rId2"/>
              </a:rPr>
              <a:t>DACA</a:t>
            </a:r>
            <a:r>
              <a:rPr lang="en-US" sz="3200" b="1" dirty="0" smtClean="0"/>
              <a:t>)”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If you are an illegal immigrant and …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You’re under 30 years old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Arrived in the U.S. before you turned 16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You have lived in the U.S. for 5 years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You are currently in school, have a high school diploma or a GED, or are serving in the military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marL="651510" indent="-514350"/>
            <a:r>
              <a:rPr lang="en-US" dirty="0" smtClean="0"/>
              <a:t>….. You won’t get deported if you’re caught (but only a 2 year reprieve)</a:t>
            </a:r>
          </a:p>
          <a:p>
            <a:pPr marL="651510" indent="-514350"/>
            <a:r>
              <a:rPr lang="en-US" dirty="0" smtClean="0"/>
              <a:t>You can’t have a criminal record</a:t>
            </a:r>
          </a:p>
          <a:p>
            <a:pPr marL="651510" indent="-514350"/>
            <a:r>
              <a:rPr lang="en-US" dirty="0" smtClean="0"/>
              <a:t>Allows young “illegals” to get a work permit, driver’s license, or maybe go to college</a:t>
            </a:r>
          </a:p>
          <a:p>
            <a:pPr marL="651510" indent="-5143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33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Trump and DACA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DACA rescinded: </a:t>
            </a:r>
          </a:p>
          <a:p>
            <a:pPr lvl="1"/>
            <a:r>
              <a:rPr lang="en-US" sz="3200" dirty="0" smtClean="0">
                <a:hlinkClick r:id="rId2"/>
              </a:rPr>
              <a:t>Attorney General Jeff Sessions </a:t>
            </a:r>
            <a:endParaRPr lang="en-US" sz="3200" dirty="0" smtClean="0"/>
          </a:p>
          <a:p>
            <a:pPr lvl="2"/>
            <a:r>
              <a:rPr lang="en-US" sz="2800" dirty="0" smtClean="0"/>
              <a:t>Why 6 months?</a:t>
            </a:r>
          </a:p>
          <a:p>
            <a:pPr lvl="2"/>
            <a:r>
              <a:rPr lang="en-US" sz="2800" dirty="0" smtClean="0">
                <a:hlinkClick r:id="rId3"/>
              </a:rPr>
              <a:t>Obama Response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86873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How Are Political Rights of Aliens Restricted?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0010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Alien = non-citizen;  could be documented or undocumented</a:t>
            </a:r>
          </a:p>
          <a:p>
            <a:r>
              <a:rPr lang="en-US" dirty="0" smtClean="0"/>
              <a:t>Aliens can’t: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Vote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Run for office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Serve on juries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Work in most govt. jobs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Must carry identification at all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227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914400"/>
          </a:xfrm>
        </p:spPr>
        <p:txBody>
          <a:bodyPr/>
          <a:lstStyle/>
          <a:p>
            <a:r>
              <a:rPr lang="en-US" b="1" dirty="0" smtClean="0"/>
              <a:t>Benefits of Citizenship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Voting</a:t>
            </a:r>
          </a:p>
          <a:p>
            <a:r>
              <a:rPr lang="en-US" dirty="0" smtClean="0"/>
              <a:t>Can be elected to public office</a:t>
            </a:r>
          </a:p>
          <a:p>
            <a:r>
              <a:rPr lang="en-US" dirty="0" smtClean="0"/>
              <a:t>Passport allows you to travel freely, and get help from U.S. when you’re in trouble abroad</a:t>
            </a:r>
          </a:p>
          <a:p>
            <a:r>
              <a:rPr lang="en-US" dirty="0" smtClean="0"/>
              <a:t>Kids automatically become naturalized</a:t>
            </a:r>
          </a:p>
          <a:p>
            <a:r>
              <a:rPr lang="en-US" dirty="0" smtClean="0"/>
              <a:t>Might help you reunite your family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/>
              <a:t>Illegal Immigration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400" b="1" u="sng" dirty="0" smtClean="0"/>
              <a:t>Background Info</a:t>
            </a:r>
            <a:r>
              <a:rPr lang="en-US" sz="3400" b="1" dirty="0" smtClean="0"/>
              <a:t>:</a:t>
            </a:r>
          </a:p>
          <a:p>
            <a:r>
              <a:rPr lang="en-US" sz="3400" dirty="0" smtClean="0"/>
              <a:t>There are approximately 12 million undocumented immigrants currently living in the U.S. </a:t>
            </a:r>
          </a:p>
          <a:p>
            <a:r>
              <a:rPr lang="en-US" sz="3400" dirty="0" smtClean="0"/>
              <a:t>Undocumented immigrants cost the American taxpayers an estimate $113 million a year.</a:t>
            </a:r>
          </a:p>
          <a:p>
            <a:endParaRPr lang="en-US" sz="3400" dirty="0" smtClean="0"/>
          </a:p>
          <a:p>
            <a:pPr marL="0" indent="0">
              <a:buNone/>
            </a:pPr>
            <a:r>
              <a:rPr lang="en-US" sz="3400" b="1" u="sng" dirty="0" smtClean="0"/>
              <a:t>Issues</a:t>
            </a:r>
            <a:r>
              <a:rPr lang="en-US" sz="3400" b="1" dirty="0" smtClean="0"/>
              <a:t>:</a:t>
            </a:r>
          </a:p>
          <a:p>
            <a:r>
              <a:rPr lang="en-US" sz="3400" i="1" dirty="0" smtClean="0"/>
              <a:t>Why are there so many people who are willing to take risks to come to the U.S. illegally?</a:t>
            </a:r>
          </a:p>
          <a:p>
            <a:r>
              <a:rPr lang="en-US" sz="3400" i="1" dirty="0" smtClean="0"/>
              <a:t>What are the concerns with illegal immigration?</a:t>
            </a:r>
          </a:p>
          <a:p>
            <a:r>
              <a:rPr lang="en-US" sz="3400" i="1" dirty="0" smtClean="0"/>
              <a:t>What, if any, steps should the U.S. take to stop illegal immigration?</a:t>
            </a:r>
          </a:p>
          <a:p>
            <a:r>
              <a:rPr lang="en-US" sz="3400" i="1" dirty="0" smtClean="0"/>
              <a:t>What are the arguments for and against allowing illegal immigrants to work toward citizenship?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924184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/>
              <a:t>Latest Immigration Issue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Do Now</a:t>
            </a:r>
            <a:r>
              <a:rPr lang="en-US" sz="4000" b="1" dirty="0"/>
              <a:t>!</a:t>
            </a:r>
            <a:r>
              <a:rPr lang="en-US" sz="4000" b="1" dirty="0" smtClean="0"/>
              <a:t>  </a:t>
            </a:r>
          </a:p>
          <a:p>
            <a:pPr lvl="1"/>
            <a:r>
              <a:rPr lang="en-US" sz="3600" dirty="0" smtClean="0"/>
              <a:t>Read article entitled: “</a:t>
            </a:r>
            <a:r>
              <a:rPr lang="en-US" sz="3600" dirty="0">
                <a:hlinkClick r:id="rId2"/>
              </a:rPr>
              <a:t>What's Causing The Latest Immigration Crisis? A Brief </a:t>
            </a:r>
            <a:r>
              <a:rPr lang="en-US" sz="3600" dirty="0" smtClean="0">
                <a:hlinkClick r:id="rId2"/>
              </a:rPr>
              <a:t>Explainer</a:t>
            </a:r>
            <a:r>
              <a:rPr lang="en-US" sz="3600" dirty="0" smtClean="0"/>
              <a:t>”</a:t>
            </a:r>
          </a:p>
          <a:p>
            <a:pPr lvl="1"/>
            <a:r>
              <a:rPr lang="en-US" sz="3600" dirty="0" smtClean="0"/>
              <a:t>Read article entitled: “</a:t>
            </a:r>
            <a:r>
              <a:rPr lang="en-US" sz="3600" dirty="0">
                <a:hlinkClick r:id="rId3"/>
              </a:rPr>
              <a:t>Daniel's journey: How thousands of children are creating a crisis in </a:t>
            </a:r>
            <a:r>
              <a:rPr lang="en-US" sz="3600" dirty="0" smtClean="0">
                <a:hlinkClick r:id="rId3"/>
              </a:rPr>
              <a:t>America</a:t>
            </a:r>
            <a:r>
              <a:rPr lang="en-US" sz="3600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1557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/>
              <a:t>U.S. Immigration Policy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sz="3400" i="1" dirty="0" smtClean="0"/>
              <a:t>Historically?</a:t>
            </a:r>
          </a:p>
          <a:p>
            <a:r>
              <a:rPr lang="en-US" sz="3400" u="sng" dirty="0" smtClean="0"/>
              <a:t>Current goal</a:t>
            </a:r>
            <a:r>
              <a:rPr lang="en-US" sz="3400" dirty="0" smtClean="0"/>
              <a:t>: to do what is “best” for the country</a:t>
            </a:r>
          </a:p>
          <a:p>
            <a:pPr lvl="1"/>
            <a:r>
              <a:rPr lang="en-US" i="1" dirty="0" smtClean="0"/>
              <a:t>What does this mean????</a:t>
            </a:r>
          </a:p>
          <a:p>
            <a:r>
              <a:rPr lang="en-US" i="1" dirty="0" smtClean="0"/>
              <a:t>How does or should America balance humanitarian concerns and need for cheap labor with that of ensuring enough resources and jobs for current American citizens?</a:t>
            </a:r>
          </a:p>
          <a:p>
            <a:pPr lvl="1"/>
            <a:r>
              <a:rPr lang="en-US" i="1" dirty="0" smtClean="0"/>
              <a:t>Should we be (and why are we) concerned about “cheap” labor?</a:t>
            </a:r>
          </a:p>
        </p:txBody>
      </p:sp>
    </p:spTree>
    <p:extLst>
      <p:ext uri="{BB962C8B-B14F-4D97-AF65-F5344CB8AC3E}">
        <p14:creationId xmlns:p14="http://schemas.microsoft.com/office/powerpoint/2010/main" val="147514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Video: </a:t>
            </a:r>
            <a:r>
              <a:rPr lang="en-US" b="1" dirty="0" smtClean="0">
                <a:hlinkClick r:id="rId2"/>
              </a:rPr>
              <a:t>True Life – I Live on the Border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18730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b="1" dirty="0" smtClean="0"/>
              <a:t>Pros &amp; Cons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Do Now Activity!</a:t>
            </a:r>
          </a:p>
          <a:p>
            <a:pPr lvl="1"/>
            <a:r>
              <a:rPr lang="en-US" dirty="0" smtClean="0"/>
              <a:t>ISSUE:  Should a path to U.S. citizenship for illegal immigrants be implemented, granting amnesty and American citizenship to illegals after various requirements are fulfilled?</a:t>
            </a:r>
          </a:p>
          <a:p>
            <a:pPr lvl="2"/>
            <a:r>
              <a:rPr lang="en-US" dirty="0">
                <a:hlinkClick r:id="rId2"/>
              </a:rPr>
              <a:t>http://immigration.procon.org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985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1000"/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41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457200" y="4419600"/>
            <a:ext cx="7924800" cy="2133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7200" dirty="0" smtClean="0">
                <a:latin typeface="Bauhaus 93" pitchFamily="82" charset="0"/>
              </a:rPr>
              <a:t>Who are America’s citizens?</a:t>
            </a:r>
            <a:endParaRPr lang="en-US" sz="3600" b="0" dirty="0">
              <a:latin typeface="Bauhaus 93" pitchFamily="82" charset="0"/>
            </a:endParaRPr>
          </a:p>
        </p:txBody>
      </p:sp>
      <p:pic>
        <p:nvPicPr>
          <p:cNvPr id="1030" name="Picture 6" descr="http://images.sodahead.com/polls/003862431/725885436_UnumMasiSkippet_xlarge.jpe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823686"/>
            <a:ext cx="5658826" cy="315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424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Donald Trump – Immigration Plan </a:t>
            </a:r>
            <a:r>
              <a:rPr lang="en-US" dirty="0" smtClean="0"/>
              <a:t>(CBS News)</a:t>
            </a:r>
          </a:p>
          <a:p>
            <a:r>
              <a:rPr lang="en-US" dirty="0" smtClean="0">
                <a:hlinkClick r:id="rId3"/>
              </a:rPr>
              <a:t>Stephen Colbert </a:t>
            </a:r>
            <a:r>
              <a:rPr lang="en-US" dirty="0" smtClean="0"/>
              <a:t>(</a:t>
            </a:r>
            <a:r>
              <a:rPr lang="en-US" smtClean="0"/>
              <a:t>CBS) – start at 1:30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459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694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914400"/>
          </a:xfrm>
        </p:spPr>
        <p:txBody>
          <a:bodyPr/>
          <a:lstStyle/>
          <a:p>
            <a:r>
              <a:rPr lang="en-US" b="1" dirty="0" smtClean="0"/>
              <a:t>ISSUES to be discussed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/>
          </a:bodyPr>
          <a:lstStyle/>
          <a:p>
            <a:r>
              <a:rPr lang="en-US" sz="2900" i="1" smtClean="0"/>
              <a:t>Why </a:t>
            </a:r>
            <a:r>
              <a:rPr lang="en-US" sz="2900" i="1" dirty="0" smtClean="0"/>
              <a:t>is the topic of immigration so controversial in America?</a:t>
            </a:r>
          </a:p>
          <a:p>
            <a:r>
              <a:rPr lang="en-US" sz="2900" i="1" dirty="0" smtClean="0"/>
              <a:t>What are the debates surrounding immigration?</a:t>
            </a:r>
          </a:p>
          <a:p>
            <a:r>
              <a:rPr lang="en-US" sz="2900" i="1" dirty="0" smtClean="0"/>
              <a:t>What is America’s current immigration policy?</a:t>
            </a:r>
          </a:p>
          <a:p>
            <a:r>
              <a:rPr lang="en-US" sz="2900" i="1" dirty="0" smtClean="0"/>
              <a:t>Should America maintain/increase the level of legal immigration?</a:t>
            </a:r>
          </a:p>
          <a:p>
            <a:r>
              <a:rPr lang="en-US" sz="2900" i="1" dirty="0" smtClean="0"/>
              <a:t>Who all is affected by illegal immigration?</a:t>
            </a:r>
          </a:p>
          <a:p>
            <a:r>
              <a:rPr lang="en-US" sz="2900" i="1" dirty="0" smtClean="0"/>
              <a:t>In what ways do immigrants affect U.S. society, our community, and your school?</a:t>
            </a:r>
          </a:p>
        </p:txBody>
      </p:sp>
    </p:spTree>
    <p:extLst>
      <p:ext uri="{BB962C8B-B14F-4D97-AF65-F5344CB8AC3E}">
        <p14:creationId xmlns:p14="http://schemas.microsoft.com/office/powerpoint/2010/main" val="122075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81000"/>
            <a:ext cx="7848600" cy="6019800"/>
          </a:xfrm>
        </p:spPr>
      </p:pic>
    </p:spTree>
    <p:extLst>
      <p:ext uri="{BB962C8B-B14F-4D97-AF65-F5344CB8AC3E}">
        <p14:creationId xmlns:p14="http://schemas.microsoft.com/office/powerpoint/2010/main" val="1314318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914400"/>
          </a:xfrm>
        </p:spPr>
        <p:txBody>
          <a:bodyPr/>
          <a:lstStyle/>
          <a:p>
            <a:r>
              <a:rPr lang="en-US" b="1" dirty="0" smtClean="0"/>
              <a:t>Bases of Citizenship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Jus soli  </a:t>
            </a:r>
            <a:r>
              <a:rPr lang="en-US" i="1" dirty="0" smtClean="0"/>
              <a:t>--  </a:t>
            </a:r>
            <a:r>
              <a:rPr lang="en-US" dirty="0" smtClean="0"/>
              <a:t>right of birthplace</a:t>
            </a:r>
          </a:p>
          <a:p>
            <a:pPr lvl="1"/>
            <a:r>
              <a:rPr lang="en-US" dirty="0" smtClean="0"/>
              <a:t>anyone born in U.S. is a citizen, even if your parents are here illegally</a:t>
            </a:r>
          </a:p>
          <a:p>
            <a:pPr lvl="1"/>
            <a:endParaRPr lang="en-US" i="1" dirty="0" smtClean="0"/>
          </a:p>
          <a:p>
            <a:r>
              <a:rPr lang="en-US" b="1" i="1" dirty="0" smtClean="0"/>
              <a:t>Jus </a:t>
            </a:r>
            <a:r>
              <a:rPr lang="en-US" b="1" i="1" dirty="0" err="1" smtClean="0"/>
              <a:t>sanguinis</a:t>
            </a:r>
            <a:r>
              <a:rPr lang="en-US" b="1" i="1" dirty="0" smtClean="0"/>
              <a:t>  </a:t>
            </a:r>
            <a:r>
              <a:rPr lang="en-US" dirty="0" smtClean="0"/>
              <a:t>--  right of blood</a:t>
            </a:r>
          </a:p>
          <a:p>
            <a:pPr lvl="1"/>
            <a:r>
              <a:rPr lang="en-US" dirty="0" smtClean="0"/>
              <a:t>Anyone born in another country to a parent who is a U.S. citizen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29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762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Steps In The Naturalization Process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Font typeface="+mj-lt"/>
              <a:buAutoNum type="arabicPeriod"/>
            </a:pPr>
            <a:r>
              <a:rPr lang="en-US" dirty="0" smtClean="0"/>
              <a:t>File a Declaration of Intention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Live in U.S. for 5 years, 3 if married to citizen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Interview with U.S. Citizenship and Immigration Service (“USCIS”)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Take citizenship test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Pledge oath of allegiance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14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Requirements for Naturalization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r>
              <a:rPr lang="en-US" sz="2600" dirty="0" smtClean="0"/>
              <a:t>At least 18 (kids become citizens if their parents become naturalized)</a:t>
            </a:r>
          </a:p>
          <a:p>
            <a:r>
              <a:rPr lang="en-US" sz="2600" dirty="0" smtClean="0"/>
              <a:t>Good moral character</a:t>
            </a:r>
          </a:p>
          <a:p>
            <a:pPr lvl="1"/>
            <a:r>
              <a:rPr lang="en-US" sz="2600" dirty="0" smtClean="0"/>
              <a:t>Murder is a permanent barrier;  other major crimes</a:t>
            </a:r>
          </a:p>
          <a:p>
            <a:pPr lvl="1"/>
            <a:r>
              <a:rPr lang="en-US" sz="2600" dirty="0" smtClean="0"/>
              <a:t>Must disclose all criminal convictions;  better to tell truth than get found out</a:t>
            </a:r>
          </a:p>
          <a:p>
            <a:r>
              <a:rPr lang="en-US" sz="2600" dirty="0" smtClean="0"/>
              <a:t>Must swear to support and defend the U.S. and the Constitution</a:t>
            </a:r>
          </a:p>
          <a:p>
            <a:r>
              <a:rPr lang="en-US" sz="2600" dirty="0" smtClean="0"/>
              <a:t>Must be able to read, write, and speak ordinary English</a:t>
            </a:r>
          </a:p>
          <a:p>
            <a:r>
              <a:rPr lang="en-US" sz="2600" dirty="0" smtClean="0"/>
              <a:t>Must pass test on U.S. history and govt.</a:t>
            </a:r>
          </a:p>
          <a:p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38195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Might Help You Get Immigrant Status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01000" cy="4876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You have an immediate relative who is a U.S. citizen;  spouses and children get priority</a:t>
            </a:r>
          </a:p>
          <a:p>
            <a:r>
              <a:rPr lang="en-US" sz="2400" dirty="0" smtClean="0"/>
              <a:t>You have a job offer in a badly needed area</a:t>
            </a:r>
          </a:p>
          <a:p>
            <a:pPr lvl="1"/>
            <a:r>
              <a:rPr lang="en-US" dirty="0" smtClean="0"/>
              <a:t>Must get </a:t>
            </a:r>
            <a:r>
              <a:rPr lang="en-US" i="1" u="sng" dirty="0" smtClean="0"/>
              <a:t>visa</a:t>
            </a:r>
            <a:r>
              <a:rPr lang="en-US" i="1" dirty="0" smtClean="0"/>
              <a:t> </a:t>
            </a:r>
            <a:r>
              <a:rPr lang="en-US" dirty="0" smtClean="0"/>
              <a:t>(paper which lets you stay here temporarily) or </a:t>
            </a:r>
            <a:r>
              <a:rPr lang="en-US" i="1" u="sng" dirty="0" smtClean="0"/>
              <a:t>green card</a:t>
            </a:r>
            <a:r>
              <a:rPr lang="en-US" dirty="0" smtClean="0"/>
              <a:t> (lets you stay here permanently)</a:t>
            </a:r>
          </a:p>
          <a:p>
            <a:r>
              <a:rPr lang="en-US" sz="2400" dirty="0" smtClean="0"/>
              <a:t>You’re going to invest $, especially if it helps create or save jobs</a:t>
            </a:r>
          </a:p>
          <a:p>
            <a:r>
              <a:rPr lang="en-US" sz="2400" dirty="0" smtClean="0"/>
              <a:t>You are a </a:t>
            </a:r>
            <a:r>
              <a:rPr lang="en-US" sz="2400" i="1" u="sng" dirty="0" smtClean="0"/>
              <a:t>refugee</a:t>
            </a:r>
            <a:r>
              <a:rPr lang="en-US" sz="2400" dirty="0" smtClean="0"/>
              <a:t> from a country where you might be killed or harmed because of your race, religion, political views, etc.</a:t>
            </a:r>
          </a:p>
          <a:p>
            <a:r>
              <a:rPr lang="en-US" sz="2400" dirty="0" smtClean="0"/>
              <a:t>You don’t have any infectious diseases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061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836</Words>
  <Application>Microsoft Office PowerPoint</Application>
  <PresentationFormat>On-screen Show (4:3)</PresentationFormat>
  <Paragraphs>97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Who are America’s citizens?</vt:lpstr>
      <vt:lpstr>PowerPoint Presentation</vt:lpstr>
      <vt:lpstr>ISSUES to be discussed</vt:lpstr>
      <vt:lpstr>PowerPoint Presentation</vt:lpstr>
      <vt:lpstr>Bases of Citizenship</vt:lpstr>
      <vt:lpstr>Steps In The Naturalization Process</vt:lpstr>
      <vt:lpstr>Requirements for Naturalization</vt:lpstr>
      <vt:lpstr>What Might Help You Get Immigrant Status</vt:lpstr>
      <vt:lpstr>Immigration Act of 1990</vt:lpstr>
      <vt:lpstr>Obama’s 2013 Immigration Policy: “Deferred Action for Childhood Arrivals (DACA)”</vt:lpstr>
      <vt:lpstr>Trump and DACA</vt:lpstr>
      <vt:lpstr>How Are Political Rights of Aliens Restricted?</vt:lpstr>
      <vt:lpstr>Benefits of Citizenship</vt:lpstr>
      <vt:lpstr>Illegal Immigration</vt:lpstr>
      <vt:lpstr>Latest Immigration Issue</vt:lpstr>
      <vt:lpstr>U.S. Immigration Policy</vt:lpstr>
      <vt:lpstr>Video: True Life – I Live on the Border</vt:lpstr>
      <vt:lpstr>Pros &amp; Cons</vt:lpstr>
      <vt:lpstr>Current Events</vt:lpstr>
    </vt:vector>
  </TitlesOfParts>
  <Company>Durham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are America’s citizens?</dc:title>
  <dc:creator>Jennifer Joyce</dc:creator>
  <cp:lastModifiedBy>Brian McDonald</cp:lastModifiedBy>
  <cp:revision>22</cp:revision>
  <dcterms:created xsi:type="dcterms:W3CDTF">2013-08-29T20:37:52Z</dcterms:created>
  <dcterms:modified xsi:type="dcterms:W3CDTF">2017-09-06T14:42:47Z</dcterms:modified>
</cp:coreProperties>
</file>