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4" r:id="rId5"/>
    <p:sldId id="276" r:id="rId6"/>
    <p:sldId id="275" r:id="rId7"/>
    <p:sldId id="258" r:id="rId8"/>
    <p:sldId id="259" r:id="rId9"/>
    <p:sldId id="260" r:id="rId10"/>
    <p:sldId id="261" r:id="rId11"/>
    <p:sldId id="262" r:id="rId12"/>
    <p:sldId id="264" r:id="rId13"/>
    <p:sldId id="263" r:id="rId14"/>
    <p:sldId id="265" r:id="rId15"/>
    <p:sldId id="266" r:id="rId16"/>
    <p:sldId id="272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292AD89-CBEF-4104-9AB6-D36F18A587A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59B4387-3CAB-4829-82A8-85270A0E05F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AD89-CBEF-4104-9AB6-D36F18A587A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4387-3CAB-4829-82A8-85270A0E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AD89-CBEF-4104-9AB6-D36F18A587A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4387-3CAB-4829-82A8-85270A0E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AD89-CBEF-4104-9AB6-D36F18A587A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4387-3CAB-4829-82A8-85270A0E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AD89-CBEF-4104-9AB6-D36F18A587A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4387-3CAB-4829-82A8-85270A0E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AD89-CBEF-4104-9AB6-D36F18A587A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4387-3CAB-4829-82A8-85270A0E05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AD89-CBEF-4104-9AB6-D36F18A587A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4387-3CAB-4829-82A8-85270A0E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AD89-CBEF-4104-9AB6-D36F18A587A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4387-3CAB-4829-82A8-85270A0E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AD89-CBEF-4104-9AB6-D36F18A587A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4387-3CAB-4829-82A8-85270A0E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AD89-CBEF-4104-9AB6-D36F18A587A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4387-3CAB-4829-82A8-85270A0E05F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AD89-CBEF-4104-9AB6-D36F18A587A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4387-3CAB-4829-82A8-85270A0E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292AD89-CBEF-4104-9AB6-D36F18A587A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59B4387-3CAB-4829-82A8-85270A0E05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eb.mit.edu/12.000/www/m2010/images/katrina-08-28-2005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30480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Causes </a:t>
            </a:r>
            <a:r>
              <a:rPr lang="en-US" dirty="0" smtClean="0"/>
              <a:t>and Measurement of </a:t>
            </a:r>
            <a:r>
              <a:rPr lang="en-US" dirty="0" smtClean="0"/>
              <a:t>American Poverty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7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flooded_street_no_katr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41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85800" y="685800"/>
            <a:ext cx="586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40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Measuring Poverty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1371600" y="1752600"/>
            <a:ext cx="6477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 dirty="0"/>
              <a:t>Absolute measures</a:t>
            </a:r>
            <a:r>
              <a:rPr lang="en-US" altLang="en-US" sz="2400" dirty="0"/>
              <a:t>, such as the current US official measure, typically attempt to define a truly basic – absolute – needs standard (remains constant over time)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Advantages?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Disadvantages?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7929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38200" y="808037"/>
            <a:ext cx="586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40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Measuring Poverty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01706"/>
            <a:ext cx="5867400" cy="44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445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295400" y="2286000"/>
            <a:ext cx="68580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 dirty="0"/>
              <a:t>Relative measures</a:t>
            </a:r>
            <a:r>
              <a:rPr lang="en-US" altLang="en-US" sz="2400" dirty="0"/>
              <a:t>, more commonly used by researchers and policy makers in Europe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Advantages?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Disadvantages?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914400" y="796314"/>
            <a:ext cx="586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40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Measuring Poverty</a:t>
            </a:r>
          </a:p>
        </p:txBody>
      </p:sp>
    </p:spTree>
    <p:extLst>
      <p:ext uri="{BB962C8B-B14F-4D97-AF65-F5344CB8AC3E}">
        <p14:creationId xmlns:p14="http://schemas.microsoft.com/office/powerpoint/2010/main" val="52369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143000" y="914400"/>
            <a:ext cx="586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40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Measuring Poverty</a:t>
            </a: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990600" y="2133600"/>
            <a:ext cx="75438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Other Measurements: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400" dirty="0"/>
              <a:t>Consumption Measures – Compare not a family’s income but rather its consumption of goods to a poverty threshold; can be absolute or relative (if a family spends little, they have little)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400" dirty="0"/>
              <a:t>Self-Reliance – measures “earnings capacity; indicates or reflects the capability of families to meet the minimum level of living</a:t>
            </a:r>
          </a:p>
        </p:txBody>
      </p:sp>
    </p:spTree>
    <p:extLst>
      <p:ext uri="{BB962C8B-B14F-4D97-AF65-F5344CB8AC3E}">
        <p14:creationId xmlns:p14="http://schemas.microsoft.com/office/powerpoint/2010/main" val="686655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838200" y="1447800"/>
            <a:ext cx="7467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Other Measurements:</a:t>
            </a:r>
          </a:p>
          <a:p>
            <a:pPr eaLnBrk="1" hangingPunct="1"/>
            <a:endParaRPr lang="en-US" altLang="en-US" sz="2400" dirty="0"/>
          </a:p>
          <a:p>
            <a:pPr eaLnBrk="1" hangingPunct="1">
              <a:buFontTx/>
              <a:buAutoNum type="arabicPeriod" startAt="3"/>
            </a:pPr>
            <a:r>
              <a:rPr lang="en-US" altLang="en-US" sz="2400" dirty="0"/>
              <a:t>Hardship measures are based on respondents reporting a lack of food, heat, access to, or adequate housing (no consensus on what exactly to measure)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4. Social exclusion – “a short-hand term for what can happen when people or areas suffer from a combination of linked problems such as unemployment, poor skills, low income, poor housing, high crime environment, bad health and family breakdown”; 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820615" y="609600"/>
            <a:ext cx="586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40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Measuring Poverty</a:t>
            </a:r>
          </a:p>
        </p:txBody>
      </p:sp>
    </p:spTree>
    <p:extLst>
      <p:ext uri="{BB962C8B-B14F-4D97-AF65-F5344CB8AC3E}">
        <p14:creationId xmlns:p14="http://schemas.microsoft.com/office/powerpoint/2010/main" val="181530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00370"/>
            <a:ext cx="7175632" cy="476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28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328246"/>
            <a:ext cx="4038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40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Measuring Poverty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799" b="33799"/>
          <a:stretch/>
        </p:blipFill>
        <p:spPr bwMode="auto">
          <a:xfrm>
            <a:off x="4038600" y="-2438400"/>
            <a:ext cx="4278915" cy="865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87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33400" y="504092"/>
            <a:ext cx="586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40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Measuring Poverty</a:t>
            </a:r>
          </a:p>
        </p:txBody>
      </p:sp>
      <p:pic>
        <p:nvPicPr>
          <p:cNvPr id="24580" name="Picture 5" descr="Percentage_living_on_less_than_%241_per_day_1981-2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1054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6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62000" y="808037"/>
            <a:ext cx="586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40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Measuring Poverty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14400" y="2057400"/>
            <a:ext cx="7239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National Research Council of the National Academy of Sciences (NAS):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1995 report: “Measuring Poverty: A New Approach”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Poverty measure is “relative” in nature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Recommendation: Quasi-relative approach based on a range of possible values based on budgets, poverty thresholds, census data, etc. rather than on a dollar amount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Strengths?  Weaknesses?</a:t>
            </a:r>
          </a:p>
        </p:txBody>
      </p:sp>
    </p:spTree>
    <p:extLst>
      <p:ext uri="{BB962C8B-B14F-4D97-AF65-F5344CB8AC3E}">
        <p14:creationId xmlns:p14="http://schemas.microsoft.com/office/powerpoint/2010/main" val="7913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Institutional</a:t>
            </a:r>
          </a:p>
          <a:p>
            <a:pPr lvl="1"/>
            <a:r>
              <a:rPr lang="en-US" dirty="0" smtClean="0"/>
              <a:t>Economic</a:t>
            </a:r>
          </a:p>
          <a:p>
            <a:pPr lvl="1"/>
            <a:r>
              <a:rPr lang="en-US" dirty="0" smtClean="0"/>
              <a:t>Environmental</a:t>
            </a:r>
          </a:p>
          <a:p>
            <a:endParaRPr lang="en-US" dirty="0"/>
          </a:p>
          <a:p>
            <a:r>
              <a:rPr lang="en-US" dirty="0" smtClean="0"/>
              <a:t>Activity – In small groups, explain five examples that fall under each main cause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u="sng" dirty="0" smtClean="0"/>
              <a:t>Social </a:t>
            </a:r>
            <a:r>
              <a:rPr lang="en-US" altLang="en-US" u="sng" dirty="0"/>
              <a:t>Stratification</a:t>
            </a:r>
            <a:r>
              <a:rPr lang="en-US" altLang="en-US" dirty="0"/>
              <a:t> – A set of social and economic institutions that generate inequality and power; a focus on income inequality</a:t>
            </a:r>
          </a:p>
          <a:p>
            <a:pPr lvl="2"/>
            <a:r>
              <a:rPr lang="en-US" dirty="0" smtClean="0"/>
              <a:t>Institutional Racism</a:t>
            </a:r>
          </a:p>
          <a:p>
            <a:pPr lvl="2"/>
            <a:r>
              <a:rPr lang="en-US" dirty="0" smtClean="0"/>
              <a:t>American Justice System</a:t>
            </a:r>
          </a:p>
          <a:p>
            <a:pPr lvl="2"/>
            <a:r>
              <a:rPr lang="en-US" dirty="0" smtClean="0"/>
              <a:t>Discrimination in the Workforce</a:t>
            </a:r>
          </a:p>
          <a:p>
            <a:pPr lvl="2"/>
            <a:r>
              <a:rPr lang="en-US" dirty="0" smtClean="0"/>
              <a:t>Educational Inequity </a:t>
            </a:r>
          </a:p>
          <a:p>
            <a:pPr lvl="4"/>
            <a:r>
              <a:rPr lang="en-US" dirty="0" smtClean="0"/>
              <a:t>AIG – Impact of the 3</a:t>
            </a:r>
            <a:r>
              <a:rPr lang="en-US" baseline="30000" dirty="0" smtClean="0"/>
              <a:t>rd</a:t>
            </a:r>
            <a:r>
              <a:rPr lang="en-US" dirty="0" smtClean="0"/>
              <a:t> Grade</a:t>
            </a:r>
          </a:p>
          <a:p>
            <a:pPr lvl="4"/>
            <a:r>
              <a:rPr lang="en-US" dirty="0" smtClean="0"/>
              <a:t>“Every child gets an education”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1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047750"/>
            <a:ext cx="6667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051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Minority groups are more likely than whites to have low levels of education, lower levels of employment, lower wages, and have chronic health </a:t>
            </a:r>
            <a:r>
              <a:rPr lang="en-US" altLang="en-US" dirty="0" smtClean="0"/>
              <a:t>problems</a:t>
            </a:r>
          </a:p>
          <a:p>
            <a:pPr marL="68580" indent="0">
              <a:buNone/>
            </a:pPr>
            <a:endParaRPr lang="en-US" altLang="en-US" dirty="0"/>
          </a:p>
          <a:p>
            <a:r>
              <a:rPr lang="en-US" altLang="en-US" dirty="0" smtClean="0"/>
              <a:t>Economic </a:t>
            </a:r>
            <a:r>
              <a:rPr lang="en-US" altLang="en-US" dirty="0"/>
              <a:t>growth determines the size of the pie, while inequality affects the size of each slice. What does this mean?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Unemployment/Job Loss</a:t>
            </a:r>
          </a:p>
          <a:p>
            <a:r>
              <a:rPr lang="en-US" dirty="0" smtClean="0"/>
              <a:t>Homelessness</a:t>
            </a:r>
          </a:p>
          <a:p>
            <a:r>
              <a:rPr lang="en-US" dirty="0" smtClean="0"/>
              <a:t>Predatory Lending</a:t>
            </a:r>
          </a:p>
          <a:p>
            <a:r>
              <a:rPr lang="en-US" dirty="0" smtClean="0"/>
              <a:t>Debt and Interest</a:t>
            </a:r>
          </a:p>
          <a:p>
            <a:r>
              <a:rPr lang="en-US" dirty="0" smtClean="0"/>
              <a:t>Recession and/or Depression</a:t>
            </a:r>
          </a:p>
          <a:p>
            <a:r>
              <a:rPr lang="en-US" dirty="0" smtClean="0"/>
              <a:t>Lack of skills (hard and soft skills)</a:t>
            </a:r>
          </a:p>
          <a:p>
            <a:r>
              <a:rPr lang="en-US" dirty="0" smtClean="0"/>
              <a:t>Lack of financial literacy</a:t>
            </a:r>
          </a:p>
          <a:p>
            <a:r>
              <a:rPr lang="en-US" dirty="0" smtClean="0"/>
              <a:t>Culture of Poverty</a:t>
            </a:r>
          </a:p>
          <a:p>
            <a:r>
              <a:rPr lang="en-US" dirty="0" smtClean="0"/>
              <a:t>Obstacles and additional costs</a:t>
            </a:r>
          </a:p>
          <a:p>
            <a:r>
              <a:rPr lang="en-US" dirty="0" smtClean="0"/>
              <a:t>Lack of economic 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8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1107830" y="1793631"/>
            <a:ext cx="2362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Case Study: Hurricane Katrina</a:t>
            </a:r>
          </a:p>
        </p:txBody>
      </p:sp>
      <p:pic>
        <p:nvPicPr>
          <p:cNvPr id="8197" name="Picture 11" descr="katrin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4038601"/>
            <a:ext cx="2667555" cy="190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12"/>
          <p:cNvSpPr txBox="1">
            <a:spLocks noChangeArrowheads="1"/>
          </p:cNvSpPr>
          <p:nvPr/>
        </p:nvSpPr>
        <p:spPr bwMode="auto">
          <a:xfrm>
            <a:off x="4343400" y="1600199"/>
            <a:ext cx="3810000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200,000 people homeless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800,000 people without power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2,500 people missing or dead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$81.2 billion dollars in damages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Looting, violence, and riots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Variety of health problems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Environmental effects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Communication failures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Racial and class tensions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Infrastructure destroyed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024744" cy="1143000"/>
          </a:xfrm>
        </p:spPr>
        <p:txBody>
          <a:bodyPr/>
          <a:lstStyle/>
          <a:p>
            <a:r>
              <a:rPr lang="en-US" dirty="0" smtClean="0"/>
              <a:t>Environmental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 descr="0901_a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3657600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 descr="hurricane-katrina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19400"/>
            <a:ext cx="4457700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392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6" descr="Flooded roadways can be seen as the Coast Guard conducts initial Hurricane Katrina damage assessment overflights here during late August 2005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352675"/>
            <a:ext cx="2686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7" descr="katrina-proble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44958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77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477</Words>
  <Application>Microsoft Office PowerPoint</Application>
  <PresentationFormat>On-screen Show (4:3)</PresentationFormat>
  <Paragraphs>71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2</vt:lpstr>
      <vt:lpstr>Austin</vt:lpstr>
      <vt:lpstr>Causes and Measurement of American Poverty</vt:lpstr>
      <vt:lpstr>Causes of Poverty</vt:lpstr>
      <vt:lpstr>Institutional</vt:lpstr>
      <vt:lpstr>PowerPoint Presentation</vt:lpstr>
      <vt:lpstr>Think about this…</vt:lpstr>
      <vt:lpstr>Economic</vt:lpstr>
      <vt:lpstr>Environmental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American Poverty</dc:title>
  <dc:creator>Asus</dc:creator>
  <cp:lastModifiedBy>Brian McDonald</cp:lastModifiedBy>
  <cp:revision>5</cp:revision>
  <dcterms:created xsi:type="dcterms:W3CDTF">2017-10-06T00:52:40Z</dcterms:created>
  <dcterms:modified xsi:type="dcterms:W3CDTF">2019-10-15T13:55:52Z</dcterms:modified>
</cp:coreProperties>
</file>