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B4B45B0-9C75-432C-9D43-B4FBB6814D1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8C1DC97-EEB1-412C-984F-7BF34CF15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Seminar: Big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06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latin typeface="Garamond" panose="02020404030301010803" pitchFamily="18" charset="0"/>
              </a:rPr>
              <a:t>Argument</a:t>
            </a:r>
            <a:r>
              <a:rPr lang="en-US" sz="2800" dirty="0" smtClean="0">
                <a:latin typeface="Garamond" panose="02020404030301010803" pitchFamily="18" charset="0"/>
              </a:rPr>
              <a:t> – a </a:t>
            </a:r>
            <a:r>
              <a:rPr lang="en-US" sz="2800" b="1" dirty="0" smtClean="0">
                <a:latin typeface="Garamond" panose="02020404030301010803" pitchFamily="18" charset="0"/>
              </a:rPr>
              <a:t>claim</a:t>
            </a:r>
            <a:r>
              <a:rPr lang="en-US" sz="2800" dirty="0" smtClean="0">
                <a:latin typeface="Garamond" panose="02020404030301010803" pitchFamily="18" charset="0"/>
              </a:rPr>
              <a:t> or </a:t>
            </a:r>
            <a:r>
              <a:rPr lang="en-US" sz="2800" b="1" dirty="0" smtClean="0">
                <a:latin typeface="Garamond" panose="02020404030301010803" pitchFamily="18" charset="0"/>
              </a:rPr>
              <a:t>thesis</a:t>
            </a:r>
            <a:r>
              <a:rPr lang="en-US" sz="2800" dirty="0" smtClean="0">
                <a:latin typeface="Garamond" panose="02020404030301010803" pitchFamily="18" charset="0"/>
              </a:rPr>
              <a:t> that conveys a </a:t>
            </a:r>
            <a:r>
              <a:rPr lang="en-US" sz="2800" b="1" dirty="0" smtClean="0">
                <a:latin typeface="Garamond" panose="02020404030301010803" pitchFamily="18" charset="0"/>
              </a:rPr>
              <a:t>perspective</a:t>
            </a:r>
            <a:r>
              <a:rPr lang="en-US" sz="2800" dirty="0" smtClean="0">
                <a:latin typeface="Garamond" panose="02020404030301010803" pitchFamily="18" charset="0"/>
              </a:rPr>
              <a:t> developed through a </a:t>
            </a:r>
            <a:r>
              <a:rPr lang="en-US" sz="2800" b="1" dirty="0" smtClean="0">
                <a:latin typeface="Garamond" panose="02020404030301010803" pitchFamily="18" charset="0"/>
              </a:rPr>
              <a:t>line of reasoning</a:t>
            </a:r>
            <a:r>
              <a:rPr lang="en-US" sz="2800" dirty="0" smtClean="0">
                <a:latin typeface="Garamond" panose="02020404030301010803" pitchFamily="18" charset="0"/>
              </a:rPr>
              <a:t> and supported by </a:t>
            </a:r>
            <a:r>
              <a:rPr lang="en-US" sz="2800" b="1" u="sng" dirty="0" smtClean="0">
                <a:latin typeface="Garamond" panose="02020404030301010803" pitchFamily="18" charset="0"/>
              </a:rPr>
              <a:t>evidence</a:t>
            </a:r>
          </a:p>
          <a:p>
            <a:endParaRPr lang="en-US" sz="2800" b="1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information used as proof to support a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claim or thesis; examples of evidence include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data (</a:t>
            </a:r>
            <a:r>
              <a:rPr lang="en-US" sz="2400" b="1" dirty="0" smtClean="0">
                <a:latin typeface="Garamond" panose="02020404030301010803" pitchFamily="18" charset="0"/>
              </a:rPr>
              <a:t>quantitative</a:t>
            </a:r>
            <a:r>
              <a:rPr lang="en-US" sz="2400" dirty="0" smtClean="0">
                <a:latin typeface="Garamond" panose="02020404030301010803" pitchFamily="18" charset="0"/>
              </a:rPr>
              <a:t> or </a:t>
            </a:r>
            <a:r>
              <a:rPr lang="en-US" sz="2400" b="1" dirty="0" smtClean="0">
                <a:latin typeface="Garamond" panose="02020404030301010803" pitchFamily="18" charset="0"/>
              </a:rPr>
              <a:t>qualitative</a:t>
            </a:r>
            <a:r>
              <a:rPr lang="en-US" sz="2400" dirty="0" smtClean="0">
                <a:latin typeface="Garamond" panose="02020404030301010803" pitchFamily="18" charset="0"/>
              </a:rPr>
              <a:t>), quotations,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excerpts from </a:t>
            </a:r>
            <a:r>
              <a:rPr lang="en-US" sz="2400" b="1" dirty="0" smtClean="0">
                <a:latin typeface="Garamond" panose="02020404030301010803" pitchFamily="18" charset="0"/>
              </a:rPr>
              <a:t>texts</a:t>
            </a:r>
            <a:r>
              <a:rPr lang="en-US" sz="2400" dirty="0" smtClean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literature</a:t>
            </a:r>
            <a:r>
              <a:rPr lang="en-US" sz="2400" dirty="0" smtClean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primary </a:t>
            </a:r>
            <a:br>
              <a:rPr lang="en-US" sz="2400" b="1" dirty="0" smtClean="0">
                <a:latin typeface="Garamond" panose="02020404030301010803" pitchFamily="18" charset="0"/>
              </a:rPr>
            </a:br>
            <a:r>
              <a:rPr lang="en-US" sz="2400" b="1" dirty="0" smtClean="0">
                <a:latin typeface="Garamond" panose="02020404030301010803" pitchFamily="18" charset="0"/>
              </a:rPr>
              <a:t>sources</a:t>
            </a:r>
            <a:r>
              <a:rPr lang="en-US" sz="2400" dirty="0" smtClean="0">
                <a:latin typeface="Garamond" panose="02020404030301010803" pitchFamily="18" charset="0"/>
              </a:rPr>
              <a:t>, and </a:t>
            </a:r>
            <a:r>
              <a:rPr lang="en-US" sz="2400" b="1" dirty="0" smtClean="0">
                <a:latin typeface="Garamond" panose="02020404030301010803" pitchFamily="18" charset="0"/>
              </a:rPr>
              <a:t>secondary sources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52600" y="3048000"/>
            <a:ext cx="419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3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Seminar is </a:t>
            </a:r>
            <a:r>
              <a:rPr lang="en-US" sz="2800" b="1" dirty="0" smtClean="0">
                <a:latin typeface="Garamond" panose="02020404030301010803" pitchFamily="18" charset="0"/>
              </a:rPr>
              <a:t>cross-curricular</a:t>
            </a:r>
            <a:r>
              <a:rPr lang="en-US" sz="2800" dirty="0" smtClean="0">
                <a:latin typeface="Garamond" panose="02020404030301010803" pitchFamily="18" charset="0"/>
              </a:rPr>
              <a:t> and </a:t>
            </a:r>
            <a:r>
              <a:rPr lang="en-US" sz="2800" b="1" dirty="0" smtClean="0">
                <a:latin typeface="Garamond" panose="02020404030301010803" pitchFamily="18" charset="0"/>
              </a:rPr>
              <a:t>interdisciplinary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course where students will investigate </a:t>
            </a:r>
            <a:r>
              <a:rPr lang="en-US" sz="2800" b="1" dirty="0" smtClean="0">
                <a:latin typeface="Garamond" panose="02020404030301010803" pitchFamily="18" charset="0"/>
              </a:rPr>
              <a:t>complex issues </a:t>
            </a:r>
            <a:r>
              <a:rPr lang="en-US" sz="2800" dirty="0" smtClean="0">
                <a:latin typeface="Garamond" panose="02020404030301010803" pitchFamily="18" charset="0"/>
              </a:rPr>
              <a:t>through a variety of </a:t>
            </a:r>
            <a:r>
              <a:rPr lang="en-US" sz="2800" b="1" dirty="0" smtClean="0">
                <a:latin typeface="Garamond" panose="02020404030301010803" pitchFamily="18" charset="0"/>
              </a:rPr>
              <a:t>lenses</a:t>
            </a:r>
            <a:r>
              <a:rPr lang="en-US" sz="2800" dirty="0" smtClean="0">
                <a:latin typeface="Garamond" panose="02020404030301010803" pitchFamily="18" charset="0"/>
              </a:rPr>
              <a:t>, an </a:t>
            </a:r>
            <a:r>
              <a:rPr lang="en-US" sz="2800" b="1" dirty="0" smtClean="0">
                <a:latin typeface="Garamond" panose="02020404030301010803" pitchFamily="18" charset="0"/>
              </a:rPr>
              <a:t>inquiry</a:t>
            </a:r>
            <a:r>
              <a:rPr lang="en-US" sz="2800" dirty="0" smtClean="0">
                <a:latin typeface="Garamond" panose="02020404030301010803" pitchFamily="18" charset="0"/>
              </a:rPr>
              <a:t> approach, and written </a:t>
            </a:r>
            <a:r>
              <a:rPr lang="en-US" sz="2800" b="1" dirty="0" smtClean="0">
                <a:latin typeface="Garamond" panose="02020404030301010803" pitchFamily="18" charset="0"/>
              </a:rPr>
              <a:t>commentary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pPr marL="45720" indent="0">
              <a:buNone/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0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Seminar is </a:t>
            </a:r>
            <a:r>
              <a:rPr lang="en-US" sz="2800" b="1" u="sng" dirty="0" smtClean="0">
                <a:latin typeface="Garamond" panose="02020404030301010803" pitchFamily="18" charset="0"/>
              </a:rPr>
              <a:t>cross-curricular</a:t>
            </a:r>
            <a:r>
              <a:rPr lang="en-US" sz="2800" dirty="0" smtClean="0">
                <a:latin typeface="Garamond" panose="02020404030301010803" pitchFamily="18" charset="0"/>
              </a:rPr>
              <a:t> and </a:t>
            </a:r>
            <a:r>
              <a:rPr lang="en-US" sz="2800" b="1" u="sng" dirty="0" smtClean="0">
                <a:latin typeface="Garamond" panose="02020404030301010803" pitchFamily="18" charset="0"/>
              </a:rPr>
              <a:t>interdisciplinary</a:t>
            </a:r>
            <a:r>
              <a:rPr lang="en-US" sz="2800" dirty="0" smtClean="0">
                <a:latin typeface="Garamond" panose="02020404030301010803" pitchFamily="18" charset="0"/>
              </a:rPr>
              <a:t> course where students will investigate </a:t>
            </a:r>
            <a:r>
              <a:rPr lang="en-US" sz="2800" b="1" dirty="0" smtClean="0">
                <a:latin typeface="Garamond" panose="02020404030301010803" pitchFamily="18" charset="0"/>
              </a:rPr>
              <a:t>complex issues </a:t>
            </a:r>
            <a:r>
              <a:rPr lang="en-US" sz="2800" dirty="0" smtClean="0">
                <a:latin typeface="Garamond" panose="02020404030301010803" pitchFamily="18" charset="0"/>
              </a:rPr>
              <a:t>through a variety of </a:t>
            </a:r>
            <a:r>
              <a:rPr lang="en-US" sz="2800" b="1" dirty="0" smtClean="0">
                <a:latin typeface="Garamond" panose="02020404030301010803" pitchFamily="18" charset="0"/>
              </a:rPr>
              <a:t>lenses</a:t>
            </a:r>
            <a:r>
              <a:rPr lang="en-US" sz="2800" dirty="0" smtClean="0">
                <a:latin typeface="Garamond" panose="02020404030301010803" pitchFamily="18" charset="0"/>
              </a:rPr>
              <a:t>, an </a:t>
            </a:r>
            <a:r>
              <a:rPr lang="en-US" sz="2800" b="1" dirty="0" smtClean="0">
                <a:latin typeface="Garamond" panose="02020404030301010803" pitchFamily="18" charset="0"/>
              </a:rPr>
              <a:t>inquiry</a:t>
            </a:r>
            <a:r>
              <a:rPr lang="en-US" sz="2800" dirty="0" smtClean="0">
                <a:latin typeface="Garamond" panose="02020404030301010803" pitchFamily="18" charset="0"/>
              </a:rPr>
              <a:t> approach, and written </a:t>
            </a:r>
            <a:r>
              <a:rPr lang="en-US" sz="2800" b="1" dirty="0" smtClean="0">
                <a:latin typeface="Garamond" panose="02020404030301010803" pitchFamily="18" charset="0"/>
              </a:rPr>
              <a:t>commentary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Goes beyond the traditional 		involving two or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boundary of a single content 		more areas of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area or discipline				knowledge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05600" y="21336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00200" y="2286000"/>
            <a:ext cx="1600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97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Seminar is </a:t>
            </a:r>
            <a:r>
              <a:rPr lang="en-US" sz="2800" b="1" dirty="0" smtClean="0">
                <a:latin typeface="Garamond" panose="02020404030301010803" pitchFamily="18" charset="0"/>
              </a:rPr>
              <a:t>cross-curricular</a:t>
            </a:r>
            <a:r>
              <a:rPr lang="en-US" sz="2800" dirty="0" smtClean="0">
                <a:latin typeface="Garamond" panose="02020404030301010803" pitchFamily="18" charset="0"/>
              </a:rPr>
              <a:t> and </a:t>
            </a:r>
            <a:r>
              <a:rPr lang="en-US" sz="2800" b="1" dirty="0" smtClean="0">
                <a:latin typeface="Garamond" panose="02020404030301010803" pitchFamily="18" charset="0"/>
              </a:rPr>
              <a:t>interdisciplinary</a:t>
            </a:r>
            <a:r>
              <a:rPr lang="en-US" sz="2800" dirty="0" smtClean="0">
                <a:latin typeface="Garamond" panose="02020404030301010803" pitchFamily="18" charset="0"/>
              </a:rPr>
              <a:t> course where students will investigate </a:t>
            </a:r>
            <a:r>
              <a:rPr lang="en-US" sz="2800" b="1" u="sng" dirty="0" smtClean="0">
                <a:latin typeface="Garamond" panose="02020404030301010803" pitchFamily="18" charset="0"/>
              </a:rPr>
              <a:t>complex issues</a:t>
            </a:r>
            <a:r>
              <a:rPr lang="en-US" sz="2800" b="1" dirty="0" smtClean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through a variety of </a:t>
            </a:r>
            <a:r>
              <a:rPr lang="en-US" sz="2800" b="1" dirty="0" smtClean="0">
                <a:latin typeface="Garamond" panose="02020404030301010803" pitchFamily="18" charset="0"/>
              </a:rPr>
              <a:t>lenses</a:t>
            </a:r>
            <a:r>
              <a:rPr lang="en-US" sz="2800" dirty="0" smtClean="0">
                <a:latin typeface="Garamond" panose="02020404030301010803" pitchFamily="18" charset="0"/>
              </a:rPr>
              <a:t>, an </a:t>
            </a:r>
            <a:r>
              <a:rPr lang="en-US" sz="2800" b="1" dirty="0" smtClean="0">
                <a:latin typeface="Garamond" panose="02020404030301010803" pitchFamily="18" charset="0"/>
              </a:rPr>
              <a:t>inquiry</a:t>
            </a:r>
            <a:r>
              <a:rPr lang="en-US" sz="2800" dirty="0" smtClean="0">
                <a:latin typeface="Garamond" panose="02020404030301010803" pitchFamily="18" charset="0"/>
              </a:rPr>
              <a:t> approach, and written </a:t>
            </a:r>
            <a:r>
              <a:rPr lang="en-US" sz="2800" b="1" dirty="0" smtClean="0">
                <a:latin typeface="Garamond" panose="02020404030301010803" pitchFamily="18" charset="0"/>
              </a:rPr>
              <a:t>commentary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pPr marL="45720" indent="0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		</a:t>
            </a:r>
            <a:r>
              <a:rPr lang="en-US" sz="2800" b="1" dirty="0" smtClean="0">
                <a:latin typeface="Garamond" panose="02020404030301010803" pitchFamily="18" charset="0"/>
              </a:rPr>
              <a:t>issue</a:t>
            </a:r>
            <a:r>
              <a:rPr lang="en-US" sz="2800" dirty="0" smtClean="0">
                <a:latin typeface="Garamond" panose="02020404030301010803" pitchFamily="18" charset="0"/>
              </a:rPr>
              <a:t> (important problem for debate or </a:t>
            </a:r>
            <a:br>
              <a:rPr lang="en-US" sz="2800" dirty="0" smtClean="0">
                <a:latin typeface="Garamond" panose="02020404030301010803" pitchFamily="18" charset="0"/>
              </a:rPr>
            </a:br>
            <a:r>
              <a:rPr lang="en-US" sz="2800" dirty="0" smtClean="0">
                <a:latin typeface="Garamond" panose="02020404030301010803" pitchFamily="18" charset="0"/>
              </a:rPr>
              <a:t>		discussion) involving </a:t>
            </a:r>
            <a:r>
              <a:rPr lang="en-US" sz="2800" dirty="0" smtClean="0">
                <a:latin typeface="Garamond" panose="02020404030301010803" pitchFamily="18" charset="0"/>
              </a:rPr>
              <a:t>many </a:t>
            </a:r>
            <a:r>
              <a:rPr lang="en-US" sz="2800" dirty="0" smtClean="0">
                <a:latin typeface="Garamond" panose="02020404030301010803" pitchFamily="18" charset="0"/>
              </a:rPr>
              <a:t>facets or 		perspectives that must be understood in 		order to address it</a:t>
            </a:r>
          </a:p>
          <a:p>
            <a:pPr marL="45720" indent="0">
              <a:buNone/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48000" y="2590800"/>
            <a:ext cx="4114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99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Seminar is </a:t>
            </a:r>
            <a:r>
              <a:rPr lang="en-US" sz="2800" b="1" dirty="0" smtClean="0">
                <a:latin typeface="Garamond" panose="02020404030301010803" pitchFamily="18" charset="0"/>
              </a:rPr>
              <a:t>cross-curricular</a:t>
            </a:r>
            <a:r>
              <a:rPr lang="en-US" sz="2800" dirty="0" smtClean="0">
                <a:latin typeface="Garamond" panose="02020404030301010803" pitchFamily="18" charset="0"/>
              </a:rPr>
              <a:t> and </a:t>
            </a:r>
            <a:r>
              <a:rPr lang="en-US" sz="2800" b="1" dirty="0" smtClean="0">
                <a:latin typeface="Garamond" panose="02020404030301010803" pitchFamily="18" charset="0"/>
              </a:rPr>
              <a:t>interdisciplinary</a:t>
            </a:r>
            <a:r>
              <a:rPr lang="en-US" sz="2800" dirty="0" smtClean="0">
                <a:latin typeface="Garamond" panose="02020404030301010803" pitchFamily="18" charset="0"/>
              </a:rPr>
              <a:t> course where students will investigate </a:t>
            </a:r>
            <a:r>
              <a:rPr lang="en-US" sz="2800" b="1" dirty="0" smtClean="0">
                <a:latin typeface="Garamond" panose="02020404030301010803" pitchFamily="18" charset="0"/>
              </a:rPr>
              <a:t>complex</a:t>
            </a:r>
            <a:r>
              <a:rPr lang="en-US" sz="2800" b="1" u="sng" dirty="0" smtClean="0">
                <a:latin typeface="Garamond" panose="02020404030301010803" pitchFamily="18" charset="0"/>
              </a:rPr>
              <a:t> </a:t>
            </a:r>
            <a:r>
              <a:rPr lang="en-US" sz="2800" b="1" dirty="0" smtClean="0">
                <a:latin typeface="Garamond" panose="02020404030301010803" pitchFamily="18" charset="0"/>
              </a:rPr>
              <a:t>issues </a:t>
            </a:r>
            <a:r>
              <a:rPr lang="en-US" sz="2800" dirty="0" smtClean="0">
                <a:latin typeface="Garamond" panose="02020404030301010803" pitchFamily="18" charset="0"/>
              </a:rPr>
              <a:t>through a variety of </a:t>
            </a:r>
            <a:r>
              <a:rPr lang="en-US" sz="2800" b="1" u="sng" dirty="0" smtClean="0">
                <a:latin typeface="Garamond" panose="02020404030301010803" pitchFamily="18" charset="0"/>
              </a:rPr>
              <a:t>lenses</a:t>
            </a:r>
            <a:r>
              <a:rPr lang="en-US" sz="2800" dirty="0" smtClean="0">
                <a:latin typeface="Garamond" panose="02020404030301010803" pitchFamily="18" charset="0"/>
              </a:rPr>
              <a:t>, an </a:t>
            </a:r>
            <a:r>
              <a:rPr lang="en-US" sz="2800" b="1" dirty="0" smtClean="0">
                <a:latin typeface="Garamond" panose="02020404030301010803" pitchFamily="18" charset="0"/>
              </a:rPr>
              <a:t>inquiry</a:t>
            </a:r>
            <a:r>
              <a:rPr lang="en-US" sz="2800" dirty="0" smtClean="0">
                <a:latin typeface="Garamond" panose="02020404030301010803" pitchFamily="18" charset="0"/>
              </a:rPr>
              <a:t> approach, and written </a:t>
            </a:r>
            <a:r>
              <a:rPr lang="en-US" sz="2800" b="1" dirty="0" smtClean="0">
                <a:latin typeface="Garamond" panose="02020404030301010803" pitchFamily="18" charset="0"/>
              </a:rPr>
              <a:t>commentary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pPr marL="45720" indent="0">
              <a:buNone/>
            </a:pPr>
            <a:endParaRPr lang="en-US" sz="2800" dirty="0" smtClean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    </a:t>
            </a:r>
            <a:r>
              <a:rPr lang="en-US" sz="2400" dirty="0" smtClean="0">
                <a:latin typeface="Garamond" panose="02020404030301010803" pitchFamily="18" charset="0"/>
              </a:rPr>
              <a:t>filters through which an issue or topic is considered or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     examined. Examples of lenses include cultural/social,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     artistic/philosophical, political/historical, economic,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     environmental, scientific, futuristic, and ethical</a:t>
            </a:r>
          </a:p>
          <a:p>
            <a:pPr marL="45720" indent="0"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		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524000" y="2971800"/>
            <a:ext cx="411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51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Garamond" panose="02020404030301010803" pitchFamily="18" charset="0"/>
              </a:rPr>
              <a:t>Seminar is </a:t>
            </a:r>
            <a:r>
              <a:rPr lang="en-US" sz="3300" b="1" dirty="0" smtClean="0">
                <a:latin typeface="Garamond" panose="02020404030301010803" pitchFamily="18" charset="0"/>
              </a:rPr>
              <a:t>cross-curricular</a:t>
            </a:r>
            <a:r>
              <a:rPr lang="en-US" sz="3300" dirty="0" smtClean="0">
                <a:latin typeface="Garamond" panose="02020404030301010803" pitchFamily="18" charset="0"/>
              </a:rPr>
              <a:t> and </a:t>
            </a:r>
            <a:r>
              <a:rPr lang="en-US" sz="3300" b="1" dirty="0" smtClean="0">
                <a:latin typeface="Garamond" panose="02020404030301010803" pitchFamily="18" charset="0"/>
              </a:rPr>
              <a:t>interdisciplinary</a:t>
            </a:r>
            <a:r>
              <a:rPr lang="en-US" sz="3300" dirty="0" smtClean="0">
                <a:latin typeface="Garamond" panose="02020404030301010803" pitchFamily="18" charset="0"/>
              </a:rPr>
              <a:t> course where students will investigate </a:t>
            </a:r>
            <a:r>
              <a:rPr lang="en-US" sz="3300" b="1" dirty="0" smtClean="0">
                <a:latin typeface="Garamond" panose="02020404030301010803" pitchFamily="18" charset="0"/>
              </a:rPr>
              <a:t>complex</a:t>
            </a:r>
            <a:r>
              <a:rPr lang="en-US" sz="3300" b="1" u="sng" dirty="0" smtClean="0">
                <a:latin typeface="Garamond" panose="02020404030301010803" pitchFamily="18" charset="0"/>
              </a:rPr>
              <a:t> </a:t>
            </a:r>
            <a:r>
              <a:rPr lang="en-US" sz="3300" b="1" dirty="0" smtClean="0">
                <a:latin typeface="Garamond" panose="02020404030301010803" pitchFamily="18" charset="0"/>
              </a:rPr>
              <a:t>issues </a:t>
            </a:r>
            <a:r>
              <a:rPr lang="en-US" sz="3300" dirty="0" smtClean="0">
                <a:latin typeface="Garamond" panose="02020404030301010803" pitchFamily="18" charset="0"/>
              </a:rPr>
              <a:t>through a variety of </a:t>
            </a:r>
            <a:r>
              <a:rPr lang="en-US" sz="3300" b="1" dirty="0" smtClean="0">
                <a:latin typeface="Garamond" panose="02020404030301010803" pitchFamily="18" charset="0"/>
              </a:rPr>
              <a:t>lenses</a:t>
            </a:r>
            <a:r>
              <a:rPr lang="en-US" sz="3300" dirty="0" smtClean="0">
                <a:latin typeface="Garamond" panose="02020404030301010803" pitchFamily="18" charset="0"/>
              </a:rPr>
              <a:t>, an </a:t>
            </a:r>
            <a:r>
              <a:rPr lang="en-US" sz="3300" b="1" u="sng" dirty="0" smtClean="0">
                <a:latin typeface="Garamond" panose="02020404030301010803" pitchFamily="18" charset="0"/>
              </a:rPr>
              <a:t>inquiry</a:t>
            </a:r>
            <a:r>
              <a:rPr lang="en-US" sz="3300" dirty="0" smtClean="0">
                <a:latin typeface="Garamond" panose="02020404030301010803" pitchFamily="18" charset="0"/>
              </a:rPr>
              <a:t> approach, and written </a:t>
            </a:r>
            <a:r>
              <a:rPr lang="en-US" sz="3300" b="1" u="sng" dirty="0" smtClean="0">
                <a:latin typeface="Garamond" panose="02020404030301010803" pitchFamily="18" charset="0"/>
              </a:rPr>
              <a:t>commentary</a:t>
            </a:r>
            <a:r>
              <a:rPr lang="en-US" sz="3300" dirty="0" smtClean="0">
                <a:latin typeface="Garamond" panose="02020404030301010803" pitchFamily="18" charset="0"/>
              </a:rPr>
              <a:t>.</a:t>
            </a:r>
          </a:p>
          <a:p>
            <a:pPr marL="45720" indent="0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Discussion and analysis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of evidence in relation to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the claim which may identify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patterns, describe trends, or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explain relationships			process for seeking truth,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					information, or knowledge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					through a study, investigation, 					or artistic endeavor/work</a:t>
            </a:r>
            <a:endParaRPr lang="en-US" sz="2400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			</a:t>
            </a:r>
            <a:endParaRPr lang="en-US" sz="6000" dirty="0" smtClean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086600" y="27432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429000" y="3215054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6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>Argument</a:t>
            </a:r>
            <a:r>
              <a:rPr lang="en-US" sz="2800" dirty="0" smtClean="0">
                <a:latin typeface="Garamond" panose="02020404030301010803" pitchFamily="18" charset="0"/>
              </a:rPr>
              <a:t> – a </a:t>
            </a:r>
            <a:r>
              <a:rPr lang="en-US" sz="2800" b="1" dirty="0" smtClean="0">
                <a:latin typeface="Garamond" panose="02020404030301010803" pitchFamily="18" charset="0"/>
              </a:rPr>
              <a:t>claim</a:t>
            </a:r>
            <a:r>
              <a:rPr lang="en-US" sz="2800" dirty="0" smtClean="0">
                <a:latin typeface="Garamond" panose="02020404030301010803" pitchFamily="18" charset="0"/>
              </a:rPr>
              <a:t> or </a:t>
            </a:r>
            <a:r>
              <a:rPr lang="en-US" sz="2800" b="1" dirty="0" smtClean="0">
                <a:latin typeface="Garamond" panose="02020404030301010803" pitchFamily="18" charset="0"/>
              </a:rPr>
              <a:t>thesis</a:t>
            </a:r>
            <a:r>
              <a:rPr lang="en-US" sz="2800" dirty="0" smtClean="0">
                <a:latin typeface="Garamond" panose="02020404030301010803" pitchFamily="18" charset="0"/>
              </a:rPr>
              <a:t> that conveys a </a:t>
            </a:r>
            <a:r>
              <a:rPr lang="en-US" sz="2800" b="1" dirty="0" smtClean="0">
                <a:latin typeface="Garamond" panose="02020404030301010803" pitchFamily="18" charset="0"/>
              </a:rPr>
              <a:t>perspective</a:t>
            </a:r>
            <a:r>
              <a:rPr lang="en-US" sz="2800" dirty="0" smtClean="0">
                <a:latin typeface="Garamond" panose="02020404030301010803" pitchFamily="18" charset="0"/>
              </a:rPr>
              <a:t> developed through a </a:t>
            </a:r>
            <a:r>
              <a:rPr lang="en-US" sz="2800" b="1" dirty="0" smtClean="0">
                <a:latin typeface="Garamond" panose="02020404030301010803" pitchFamily="18" charset="0"/>
              </a:rPr>
              <a:t>line of reasoning</a:t>
            </a:r>
            <a:r>
              <a:rPr lang="en-US" sz="2800" dirty="0" smtClean="0">
                <a:latin typeface="Garamond" panose="02020404030301010803" pitchFamily="18" charset="0"/>
              </a:rPr>
              <a:t> and supported by </a:t>
            </a:r>
            <a:r>
              <a:rPr lang="en-US" sz="2800" b="1" dirty="0" smtClean="0">
                <a:latin typeface="Garamond" panose="02020404030301010803" pitchFamily="18" charset="0"/>
              </a:rPr>
              <a:t>evidence</a:t>
            </a:r>
            <a:endParaRPr lang="en-US" sz="28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>Argument</a:t>
            </a:r>
            <a:r>
              <a:rPr lang="en-US" sz="2800" dirty="0" smtClean="0">
                <a:latin typeface="Garamond" panose="02020404030301010803" pitchFamily="18" charset="0"/>
              </a:rPr>
              <a:t> – a </a:t>
            </a:r>
            <a:r>
              <a:rPr lang="en-US" sz="2800" b="1" u="sng" dirty="0" smtClean="0">
                <a:latin typeface="Garamond" panose="02020404030301010803" pitchFamily="18" charset="0"/>
              </a:rPr>
              <a:t>claim</a:t>
            </a:r>
            <a:r>
              <a:rPr lang="en-US" sz="2800" dirty="0" smtClean="0">
                <a:latin typeface="Garamond" panose="02020404030301010803" pitchFamily="18" charset="0"/>
              </a:rPr>
              <a:t> or </a:t>
            </a:r>
            <a:r>
              <a:rPr lang="en-US" sz="2800" b="1" u="sng" dirty="0" smtClean="0">
                <a:latin typeface="Garamond" panose="02020404030301010803" pitchFamily="18" charset="0"/>
              </a:rPr>
              <a:t>thesis</a:t>
            </a:r>
            <a:r>
              <a:rPr lang="en-US" sz="2800" dirty="0" smtClean="0">
                <a:latin typeface="Garamond" panose="02020404030301010803" pitchFamily="18" charset="0"/>
              </a:rPr>
              <a:t> that conveys a </a:t>
            </a:r>
            <a:r>
              <a:rPr lang="en-US" sz="2800" b="1" dirty="0" smtClean="0">
                <a:latin typeface="Garamond" panose="02020404030301010803" pitchFamily="18" charset="0"/>
              </a:rPr>
              <a:t>perspective</a:t>
            </a:r>
            <a:r>
              <a:rPr lang="en-US" sz="2800" dirty="0" smtClean="0">
                <a:latin typeface="Garamond" panose="02020404030301010803" pitchFamily="18" charset="0"/>
              </a:rPr>
              <a:t> developed through a </a:t>
            </a:r>
            <a:r>
              <a:rPr lang="en-US" sz="2800" b="1" dirty="0" smtClean="0">
                <a:latin typeface="Garamond" panose="02020404030301010803" pitchFamily="18" charset="0"/>
              </a:rPr>
              <a:t>line of reasoning</a:t>
            </a:r>
            <a:r>
              <a:rPr lang="en-US" sz="2800" dirty="0" smtClean="0">
                <a:latin typeface="Garamond" panose="02020404030301010803" pitchFamily="18" charset="0"/>
              </a:rPr>
              <a:t> and supported by </a:t>
            </a:r>
            <a:r>
              <a:rPr lang="en-US" sz="2800" b="1" dirty="0" smtClean="0">
                <a:latin typeface="Garamond" panose="02020404030301010803" pitchFamily="18" charset="0"/>
              </a:rPr>
              <a:t>evidence</a:t>
            </a:r>
          </a:p>
          <a:p>
            <a:endParaRPr lang="en-US" sz="2800" b="1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latin typeface="Garamond" panose="02020404030301010803" pitchFamily="18" charset="0"/>
              </a:rPr>
              <a:t>a statement made about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 an issue that asserts a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 perspective</a:t>
            </a:r>
            <a:r>
              <a:rPr lang="en-US" sz="2800" b="1" dirty="0" smtClean="0"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latin typeface="Garamond" panose="02020404030301010803" pitchFamily="18" charset="0"/>
              </a:rPr>
              <a:t>			</a:t>
            </a:r>
            <a:r>
              <a:rPr lang="en-US" sz="2400" dirty="0" smtClean="0">
                <a:latin typeface="Garamond" panose="02020404030301010803" pitchFamily="18" charset="0"/>
              </a:rPr>
              <a:t>claim or position on an 					issue/topic put forward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					and supported by </a:t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latin typeface="Garamond" panose="02020404030301010803" pitchFamily="18" charset="0"/>
              </a:rPr>
              <a:t>					evidence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1066800" y="2133600"/>
            <a:ext cx="2286000" cy="22860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4648200" y="2438400"/>
            <a:ext cx="2743200" cy="2133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29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latin typeface="Garamond" panose="02020404030301010803" pitchFamily="18" charset="0"/>
              </a:rPr>
              <a:t>Argument</a:t>
            </a:r>
            <a:r>
              <a:rPr lang="en-US" sz="2800" dirty="0" smtClean="0">
                <a:latin typeface="Garamond" panose="02020404030301010803" pitchFamily="18" charset="0"/>
              </a:rPr>
              <a:t> – a </a:t>
            </a:r>
            <a:r>
              <a:rPr lang="en-US" sz="2800" b="1" dirty="0" smtClean="0">
                <a:latin typeface="Garamond" panose="02020404030301010803" pitchFamily="18" charset="0"/>
              </a:rPr>
              <a:t>claim</a:t>
            </a:r>
            <a:r>
              <a:rPr lang="en-US" sz="2800" dirty="0" smtClean="0">
                <a:latin typeface="Garamond" panose="02020404030301010803" pitchFamily="18" charset="0"/>
              </a:rPr>
              <a:t> or </a:t>
            </a:r>
            <a:r>
              <a:rPr lang="en-US" sz="2800" b="1" dirty="0" smtClean="0">
                <a:latin typeface="Garamond" panose="02020404030301010803" pitchFamily="18" charset="0"/>
              </a:rPr>
              <a:t>thesis</a:t>
            </a:r>
            <a:r>
              <a:rPr lang="en-US" sz="2800" dirty="0" smtClean="0">
                <a:latin typeface="Garamond" panose="02020404030301010803" pitchFamily="18" charset="0"/>
              </a:rPr>
              <a:t> that conveys a </a:t>
            </a:r>
            <a:r>
              <a:rPr lang="en-US" sz="2800" b="1" u="sng" dirty="0" smtClean="0">
                <a:latin typeface="Garamond" panose="02020404030301010803" pitchFamily="18" charset="0"/>
              </a:rPr>
              <a:t>perspective</a:t>
            </a:r>
            <a:r>
              <a:rPr lang="en-US" sz="2800" dirty="0" smtClean="0">
                <a:latin typeface="Garamond" panose="02020404030301010803" pitchFamily="18" charset="0"/>
              </a:rPr>
              <a:t> developed through a </a:t>
            </a:r>
            <a:r>
              <a:rPr lang="en-US" sz="2800" b="1" u="sng" dirty="0" smtClean="0">
                <a:latin typeface="Garamond" panose="02020404030301010803" pitchFamily="18" charset="0"/>
              </a:rPr>
              <a:t>line of reasoning</a:t>
            </a:r>
            <a:r>
              <a:rPr lang="en-US" sz="2800" dirty="0" smtClean="0">
                <a:latin typeface="Garamond" panose="02020404030301010803" pitchFamily="18" charset="0"/>
              </a:rPr>
              <a:t> and supported by </a:t>
            </a:r>
            <a:r>
              <a:rPr lang="en-US" sz="2800" b="1" dirty="0" smtClean="0">
                <a:latin typeface="Garamond" panose="02020404030301010803" pitchFamily="18" charset="0"/>
              </a:rPr>
              <a:t>evidence</a:t>
            </a:r>
          </a:p>
          <a:p>
            <a:endParaRPr lang="en-US" sz="2800" b="1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						</a:t>
            </a:r>
            <a:r>
              <a:rPr lang="en-US" sz="2400" dirty="0" smtClean="0">
                <a:latin typeface="Garamond" panose="02020404030301010803" pitchFamily="18" charset="0"/>
              </a:rPr>
              <a:t>arrangement of 						claims and evidence 						that leads to a 						conclusion</a:t>
            </a:r>
            <a:endParaRPr lang="en-US" sz="2400" dirty="0">
              <a:latin typeface="Garamond" panose="02020404030301010803" pitchFamily="18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 a point of view conveyed</a:t>
            </a:r>
          </a:p>
          <a:p>
            <a:pPr marL="4572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latin typeface="Garamond" panose="02020404030301010803" pitchFamily="18" charset="0"/>
              </a:rPr>
              <a:t>     through an argument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1600" y="2590800"/>
            <a:ext cx="11430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25908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701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62</TotalTime>
  <Words>263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AP Seminar: Big Ideas</vt:lpstr>
      <vt:lpstr>Big ideas</vt:lpstr>
      <vt:lpstr>Big ideas</vt:lpstr>
      <vt:lpstr>Big ideas</vt:lpstr>
      <vt:lpstr>Big ideas</vt:lpstr>
      <vt:lpstr>Big ideas</vt:lpstr>
      <vt:lpstr>Big ideas</vt:lpstr>
      <vt:lpstr>Big ideas</vt:lpstr>
      <vt:lpstr>Big ideas</vt:lpstr>
      <vt:lpstr>Big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Seminar: Big Ideas</dc:title>
  <dc:creator>Asus</dc:creator>
  <cp:lastModifiedBy>Brian McDonald</cp:lastModifiedBy>
  <cp:revision>7</cp:revision>
  <dcterms:created xsi:type="dcterms:W3CDTF">2018-08-31T01:03:45Z</dcterms:created>
  <dcterms:modified xsi:type="dcterms:W3CDTF">2018-08-31T12:29:41Z</dcterms:modified>
</cp:coreProperties>
</file>