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9" r:id="rId3"/>
    <p:sldId id="273" r:id="rId4"/>
    <p:sldId id="288" r:id="rId5"/>
    <p:sldId id="287" r:id="rId6"/>
    <p:sldId id="289" r:id="rId7"/>
    <p:sldId id="290" r:id="rId8"/>
    <p:sldId id="308" r:id="rId9"/>
    <p:sldId id="310" r:id="rId10"/>
    <p:sldId id="270" r:id="rId11"/>
    <p:sldId id="309" r:id="rId12"/>
    <p:sldId id="291" r:id="rId13"/>
    <p:sldId id="294" r:id="rId14"/>
    <p:sldId id="295" r:id="rId15"/>
    <p:sldId id="271" r:id="rId16"/>
    <p:sldId id="292" r:id="rId17"/>
    <p:sldId id="296" r:id="rId18"/>
    <p:sldId id="272" r:id="rId19"/>
    <p:sldId id="293" r:id="rId20"/>
    <p:sldId id="28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415" autoAdjust="0"/>
  </p:normalViewPr>
  <p:slideViewPr>
    <p:cSldViewPr>
      <p:cViewPr varScale="1">
        <p:scale>
          <a:sx n="65" d="100"/>
          <a:sy n="65" d="100"/>
        </p:scale>
        <p:origin x="132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76C6B-B432-4B12-8ED4-01E18E10EC10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9CB55A5-1F0F-4BCD-8557-E600B57EA763}">
      <dgm:prSet phldrT="[Text]"/>
      <dgm:spPr/>
      <dgm:t>
        <a:bodyPr/>
        <a:lstStyle/>
        <a:p>
          <a:r>
            <a:rPr lang="en-US" dirty="0" smtClean="0"/>
            <a:t>Core Content and Outcomes</a:t>
          </a:r>
          <a:endParaRPr lang="en-US" dirty="0"/>
        </a:p>
      </dgm:t>
    </dgm:pt>
    <dgm:pt modelId="{084862F0-B3E9-4D97-9B79-F0547B3C8B48}" type="parTrans" cxnId="{2DDA2DB1-06DA-4D68-AB3F-050161305514}">
      <dgm:prSet/>
      <dgm:spPr/>
      <dgm:t>
        <a:bodyPr/>
        <a:lstStyle/>
        <a:p>
          <a:endParaRPr lang="en-US"/>
        </a:p>
      </dgm:t>
    </dgm:pt>
    <dgm:pt modelId="{12AF826F-71D0-4B00-9C48-93CC65AAB1E3}" type="sibTrans" cxnId="{2DDA2DB1-06DA-4D68-AB3F-050161305514}">
      <dgm:prSet/>
      <dgm:spPr/>
      <dgm:t>
        <a:bodyPr/>
        <a:lstStyle/>
        <a:p>
          <a:endParaRPr lang="en-US"/>
        </a:p>
      </dgm:t>
    </dgm:pt>
    <dgm:pt modelId="{2B515F57-48D4-45D0-982D-BF59759159E4}">
      <dgm:prSet phldrT="[Text]" phldr="1"/>
      <dgm:spPr/>
      <dgm:t>
        <a:bodyPr/>
        <a:lstStyle/>
        <a:p>
          <a:endParaRPr lang="en-US" dirty="0"/>
        </a:p>
      </dgm:t>
    </dgm:pt>
    <dgm:pt modelId="{6785A65D-3B44-4345-A379-CF7B285F8034}" type="parTrans" cxnId="{84BB35DE-B21B-4C8C-B23D-B29B5248D7EB}">
      <dgm:prSet/>
      <dgm:spPr/>
      <dgm:t>
        <a:bodyPr/>
        <a:lstStyle/>
        <a:p>
          <a:endParaRPr lang="en-US"/>
        </a:p>
      </dgm:t>
    </dgm:pt>
    <dgm:pt modelId="{63CEC8BF-C321-4D1C-8380-507EECB2EBB3}" type="sibTrans" cxnId="{84BB35DE-B21B-4C8C-B23D-B29B5248D7EB}">
      <dgm:prSet/>
      <dgm:spPr/>
      <dgm:t>
        <a:bodyPr/>
        <a:lstStyle/>
        <a:p>
          <a:endParaRPr lang="en-US"/>
        </a:p>
      </dgm:t>
    </dgm:pt>
    <dgm:pt modelId="{98FC6F0B-3F87-453D-AB43-A7CE2AC631C8}">
      <dgm:prSet phldrT="[Text]"/>
      <dgm:spPr/>
      <dgm:t>
        <a:bodyPr/>
        <a:lstStyle/>
        <a:p>
          <a:r>
            <a:rPr lang="en-US" dirty="0" smtClean="0"/>
            <a:t>Support Systems</a:t>
          </a:r>
          <a:endParaRPr lang="en-US" dirty="0"/>
        </a:p>
      </dgm:t>
    </dgm:pt>
    <dgm:pt modelId="{90392525-0145-435D-A2A9-E2A2569FEFA2}" type="parTrans" cxnId="{0769CF8A-60A2-4787-955A-09568BDDE0BE}">
      <dgm:prSet/>
      <dgm:spPr/>
      <dgm:t>
        <a:bodyPr/>
        <a:lstStyle/>
        <a:p>
          <a:endParaRPr lang="en-US"/>
        </a:p>
      </dgm:t>
    </dgm:pt>
    <dgm:pt modelId="{ECE483E6-6019-4E70-BD14-498678DAEBED}" type="sibTrans" cxnId="{0769CF8A-60A2-4787-955A-09568BDDE0BE}">
      <dgm:prSet/>
      <dgm:spPr/>
      <dgm:t>
        <a:bodyPr/>
        <a:lstStyle/>
        <a:p>
          <a:endParaRPr lang="en-US"/>
        </a:p>
      </dgm:t>
    </dgm:pt>
    <dgm:pt modelId="{F8998D3B-6051-4EE9-9D24-4B91F038ADF1}">
      <dgm:prSet phldrT="[Text]" phldr="1"/>
      <dgm:spPr/>
      <dgm:t>
        <a:bodyPr/>
        <a:lstStyle/>
        <a:p>
          <a:endParaRPr lang="en-US" dirty="0"/>
        </a:p>
      </dgm:t>
    </dgm:pt>
    <dgm:pt modelId="{EE447FF6-C329-420E-BF80-8767AE5EC5E4}" type="parTrans" cxnId="{A8C4A29D-C947-4587-B807-2F5C9C00F847}">
      <dgm:prSet/>
      <dgm:spPr/>
      <dgm:t>
        <a:bodyPr/>
        <a:lstStyle/>
        <a:p>
          <a:endParaRPr lang="en-US"/>
        </a:p>
      </dgm:t>
    </dgm:pt>
    <dgm:pt modelId="{27CC3E1F-DD03-43D6-9652-79FBA92FF296}" type="sibTrans" cxnId="{A8C4A29D-C947-4587-B807-2F5C9C00F847}">
      <dgm:prSet/>
      <dgm:spPr/>
      <dgm:t>
        <a:bodyPr/>
        <a:lstStyle/>
        <a:p>
          <a:endParaRPr lang="en-US"/>
        </a:p>
      </dgm:t>
    </dgm:pt>
    <dgm:pt modelId="{99B966DA-F652-4EF6-B281-5913C6AA01B6}" type="pres">
      <dgm:prSet presAssocID="{E9076C6B-B432-4B12-8ED4-01E18E10EC1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2DB8ECC-16FA-4D7B-B859-9D5E09BDF85A}" type="pres">
      <dgm:prSet presAssocID="{B9CB55A5-1F0F-4BCD-8557-E600B57EA763}" presName="linNode" presStyleCnt="0"/>
      <dgm:spPr/>
    </dgm:pt>
    <dgm:pt modelId="{AA7EF26F-8807-435C-9D88-C87D6C20DA23}" type="pres">
      <dgm:prSet presAssocID="{B9CB55A5-1F0F-4BCD-8557-E600B57EA763}" presName="parentShp" presStyleLbl="node1" presStyleIdx="0" presStyleCnt="2" custLinFactX="100000" custLinFactNeighborX="107246" custLinFactNeighborY="-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9732F-88EF-49BA-AA3D-C1273007A5E3}" type="pres">
      <dgm:prSet presAssocID="{B9CB55A5-1F0F-4BCD-8557-E600B57EA763}" presName="childShp" presStyleLbl="bgAccFollowNode1" presStyleIdx="0" presStyleCnt="2" custLinFactX="-7246" custLinFactNeighborX="-100000" custLinFactNeighborY="5270">
        <dgm:presLayoutVars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48FBD47D-B484-488F-9291-718A2B3AD1EB}" type="pres">
      <dgm:prSet presAssocID="{12AF826F-71D0-4B00-9C48-93CC65AAB1E3}" presName="spacing" presStyleCnt="0"/>
      <dgm:spPr/>
    </dgm:pt>
    <dgm:pt modelId="{FE9B2D6B-4BF3-4E5F-AA54-CD638B1F4861}" type="pres">
      <dgm:prSet presAssocID="{98FC6F0B-3F87-453D-AB43-A7CE2AC631C8}" presName="linNode" presStyleCnt="0"/>
      <dgm:spPr/>
    </dgm:pt>
    <dgm:pt modelId="{AA6E660D-4540-4E23-8189-06E7C7C4E21F}" type="pres">
      <dgm:prSet presAssocID="{98FC6F0B-3F87-453D-AB43-A7CE2AC631C8}" presName="parentShp" presStyleLbl="node1" presStyleIdx="1" presStyleCnt="2" custLinFactX="2174" custLinFactNeighborX="100000" custLinFactNeighborY="-4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5E0FF-46C1-4FB3-818C-745155B60226}" type="pres">
      <dgm:prSet presAssocID="{98FC6F0B-3F87-453D-AB43-A7CE2AC631C8}" presName="childShp" presStyleLbl="bgAccFollowNode1" presStyleIdx="1" presStyleCnt="2" custLinFactNeighborX="-100000" custLinFactNeighborY="1178">
        <dgm:presLayoutVars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en-US"/>
        </a:p>
      </dgm:t>
    </dgm:pt>
  </dgm:ptLst>
  <dgm:cxnLst>
    <dgm:cxn modelId="{BAEF4259-3F3E-4B12-BBAD-AC7ED2580F3A}" type="presOf" srcId="{98FC6F0B-3F87-453D-AB43-A7CE2AC631C8}" destId="{AA6E660D-4540-4E23-8189-06E7C7C4E21F}" srcOrd="0" destOrd="0" presId="urn:microsoft.com/office/officeart/2005/8/layout/vList6"/>
    <dgm:cxn modelId="{173AD65B-4BA3-44EC-9FCC-46DA807C89AC}" type="presOf" srcId="{2B515F57-48D4-45D0-982D-BF59759159E4}" destId="{D609732F-88EF-49BA-AA3D-C1273007A5E3}" srcOrd="0" destOrd="0" presId="urn:microsoft.com/office/officeart/2005/8/layout/vList6"/>
    <dgm:cxn modelId="{A8C4A29D-C947-4587-B807-2F5C9C00F847}" srcId="{98FC6F0B-3F87-453D-AB43-A7CE2AC631C8}" destId="{F8998D3B-6051-4EE9-9D24-4B91F038ADF1}" srcOrd="0" destOrd="0" parTransId="{EE447FF6-C329-420E-BF80-8767AE5EC5E4}" sibTransId="{27CC3E1F-DD03-43D6-9652-79FBA92FF296}"/>
    <dgm:cxn modelId="{2DDA2DB1-06DA-4D68-AB3F-050161305514}" srcId="{E9076C6B-B432-4B12-8ED4-01E18E10EC10}" destId="{B9CB55A5-1F0F-4BCD-8557-E600B57EA763}" srcOrd="0" destOrd="0" parTransId="{084862F0-B3E9-4D97-9B79-F0547B3C8B48}" sibTransId="{12AF826F-71D0-4B00-9C48-93CC65AAB1E3}"/>
    <dgm:cxn modelId="{0769CF8A-60A2-4787-955A-09568BDDE0BE}" srcId="{E9076C6B-B432-4B12-8ED4-01E18E10EC10}" destId="{98FC6F0B-3F87-453D-AB43-A7CE2AC631C8}" srcOrd="1" destOrd="0" parTransId="{90392525-0145-435D-A2A9-E2A2569FEFA2}" sibTransId="{ECE483E6-6019-4E70-BD14-498678DAEBED}"/>
    <dgm:cxn modelId="{B667E5C4-5537-4057-8DDD-7702AD0090BF}" type="presOf" srcId="{E9076C6B-B432-4B12-8ED4-01E18E10EC10}" destId="{99B966DA-F652-4EF6-B281-5913C6AA01B6}" srcOrd="0" destOrd="0" presId="urn:microsoft.com/office/officeart/2005/8/layout/vList6"/>
    <dgm:cxn modelId="{84BB35DE-B21B-4C8C-B23D-B29B5248D7EB}" srcId="{B9CB55A5-1F0F-4BCD-8557-E600B57EA763}" destId="{2B515F57-48D4-45D0-982D-BF59759159E4}" srcOrd="0" destOrd="0" parTransId="{6785A65D-3B44-4345-A379-CF7B285F8034}" sibTransId="{63CEC8BF-C321-4D1C-8380-507EECB2EBB3}"/>
    <dgm:cxn modelId="{789346F2-EEA5-4BB7-B206-49357AAD3EA2}" type="presOf" srcId="{F8998D3B-6051-4EE9-9D24-4B91F038ADF1}" destId="{4475E0FF-46C1-4FB3-818C-745155B60226}" srcOrd="0" destOrd="0" presId="urn:microsoft.com/office/officeart/2005/8/layout/vList6"/>
    <dgm:cxn modelId="{6F0C889D-382B-4551-B108-8A94DCA5AFEB}" type="presOf" srcId="{B9CB55A5-1F0F-4BCD-8557-E600B57EA763}" destId="{AA7EF26F-8807-435C-9D88-C87D6C20DA23}" srcOrd="0" destOrd="0" presId="urn:microsoft.com/office/officeart/2005/8/layout/vList6"/>
    <dgm:cxn modelId="{98908A39-2978-495E-8E53-366499FFCA03}" type="presParOf" srcId="{99B966DA-F652-4EF6-B281-5913C6AA01B6}" destId="{E2DB8ECC-16FA-4D7B-B859-9D5E09BDF85A}" srcOrd="0" destOrd="0" presId="urn:microsoft.com/office/officeart/2005/8/layout/vList6"/>
    <dgm:cxn modelId="{F4EE05B9-347F-4E10-A2C4-081D229BACAC}" type="presParOf" srcId="{E2DB8ECC-16FA-4D7B-B859-9D5E09BDF85A}" destId="{AA7EF26F-8807-435C-9D88-C87D6C20DA23}" srcOrd="0" destOrd="0" presId="urn:microsoft.com/office/officeart/2005/8/layout/vList6"/>
    <dgm:cxn modelId="{B8A3FCEB-E505-4058-BAE7-94D7555393B9}" type="presParOf" srcId="{E2DB8ECC-16FA-4D7B-B859-9D5E09BDF85A}" destId="{D609732F-88EF-49BA-AA3D-C1273007A5E3}" srcOrd="1" destOrd="0" presId="urn:microsoft.com/office/officeart/2005/8/layout/vList6"/>
    <dgm:cxn modelId="{BF2DE432-98A3-4F02-BBEE-800E154B6D28}" type="presParOf" srcId="{99B966DA-F652-4EF6-B281-5913C6AA01B6}" destId="{48FBD47D-B484-488F-9291-718A2B3AD1EB}" srcOrd="1" destOrd="0" presId="urn:microsoft.com/office/officeart/2005/8/layout/vList6"/>
    <dgm:cxn modelId="{0AE56EB9-92BF-46F8-A395-7A68E0D0F537}" type="presParOf" srcId="{99B966DA-F652-4EF6-B281-5913C6AA01B6}" destId="{FE9B2D6B-4BF3-4E5F-AA54-CD638B1F4861}" srcOrd="2" destOrd="0" presId="urn:microsoft.com/office/officeart/2005/8/layout/vList6"/>
    <dgm:cxn modelId="{BF278C4B-C9E0-4B57-AFD7-6452DE55FD94}" type="presParOf" srcId="{FE9B2D6B-4BF3-4E5F-AA54-CD638B1F4861}" destId="{AA6E660D-4540-4E23-8189-06E7C7C4E21F}" srcOrd="0" destOrd="0" presId="urn:microsoft.com/office/officeart/2005/8/layout/vList6"/>
    <dgm:cxn modelId="{C163C669-1652-4C28-8F9E-342E8D28B582}" type="presParOf" srcId="{FE9B2D6B-4BF3-4E5F-AA54-CD638B1F4861}" destId="{4475E0FF-46C1-4FB3-818C-745155B6022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9732F-88EF-49BA-AA3D-C1273007A5E3}">
      <dsp:nvSpPr>
        <dsp:cNvPr id="0" name=""/>
        <dsp:cNvSpPr/>
      </dsp:nvSpPr>
      <dsp:spPr>
        <a:xfrm>
          <a:off x="0" y="113344"/>
          <a:ext cx="1325880" cy="2140334"/>
        </a:xfrm>
        <a:prstGeom prst="leftArrow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</dsp:txBody>
      <dsp:txXfrm>
        <a:off x="331470" y="648428"/>
        <a:ext cx="994410" cy="1070167"/>
      </dsp:txXfrm>
    </dsp:sp>
    <dsp:sp modelId="{AA7EF26F-8807-435C-9D88-C87D6C20DA23}">
      <dsp:nvSpPr>
        <dsp:cNvPr id="0" name=""/>
        <dsp:cNvSpPr/>
      </dsp:nvSpPr>
      <dsp:spPr>
        <a:xfrm>
          <a:off x="1325880" y="0"/>
          <a:ext cx="883920" cy="21403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Core Content and Outcomes</a:t>
          </a:r>
          <a:endParaRPr lang="en-US" sz="1300" kern="1200" dirty="0"/>
        </a:p>
      </dsp:txBody>
      <dsp:txXfrm>
        <a:off x="1369029" y="43149"/>
        <a:ext cx="797622" cy="2054036"/>
      </dsp:txXfrm>
    </dsp:sp>
    <dsp:sp modelId="{4475E0FF-46C1-4FB3-818C-745155B60226}">
      <dsp:nvSpPr>
        <dsp:cNvPr id="0" name=""/>
        <dsp:cNvSpPr/>
      </dsp:nvSpPr>
      <dsp:spPr>
        <a:xfrm>
          <a:off x="0" y="2355465"/>
          <a:ext cx="1325880" cy="2140334"/>
        </a:xfrm>
        <a:prstGeom prst="leftArrow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</dsp:txBody>
      <dsp:txXfrm>
        <a:off x="331470" y="2890549"/>
        <a:ext cx="994410" cy="1070167"/>
      </dsp:txXfrm>
    </dsp:sp>
    <dsp:sp modelId="{AA6E660D-4540-4E23-8189-06E7C7C4E21F}">
      <dsp:nvSpPr>
        <dsp:cNvPr id="0" name=""/>
        <dsp:cNvSpPr/>
      </dsp:nvSpPr>
      <dsp:spPr>
        <a:xfrm>
          <a:off x="1325880" y="2266799"/>
          <a:ext cx="883920" cy="21403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Support Systems</a:t>
          </a:r>
          <a:endParaRPr lang="en-US" sz="1300" kern="1200" dirty="0"/>
        </a:p>
      </dsp:txBody>
      <dsp:txXfrm>
        <a:off x="1369029" y="2309948"/>
        <a:ext cx="797622" cy="2054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92EB37C-6C94-423F-A240-D7B04C85FFC1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BE25119-CA3A-4C33-88B3-14F10A477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140FED-A944-4BAA-B9B8-761A7BE70B79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3C6DC2-4091-46BC-B206-D0DF96A3E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A13BB5-941C-4DEF-B77E-F4767DE49A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C6DC2-4091-46BC-B206-D0DF96A3EF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C6DC2-4091-46BC-B206-D0DF96A3EF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3657A-D528-4D19-844C-01AD8924549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C6DC2-4091-46BC-B206-D0DF96A3EF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C6DC2-4091-46BC-B206-D0DF96A3EF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639084-4EBE-4D03-9379-92BA098F37D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C6DC2-4091-46BC-B206-D0DF96A3EF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2B3A76-27EA-471F-8DDB-31B91498EE6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C796B0-4442-4B0F-B94F-AE1FF07EAE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6E22CD-6709-4B62-AAB1-1D88FB5583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C6DC2-4091-46BC-B206-D0DF96A3EF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C6DC2-4091-46BC-B206-D0DF96A3EF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C6DC2-4091-46BC-B206-D0DF96A3EF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C6DC2-4091-46BC-B206-D0DF96A3EF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F91E42-968C-4046-B550-3ED929862F0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C6DC2-4091-46BC-B206-D0DF96A3EF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90600"/>
            <a:ext cx="7772400" cy="1470025"/>
          </a:xfrm>
        </p:spPr>
        <p:txBody>
          <a:bodyPr/>
          <a:lstStyle>
            <a:lvl1pPr algn="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59080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AD9D1-85A8-4A23-A862-4B14B34C147A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B281E-CBFA-4D05-82DF-F52342D70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B96F-0C6F-4CEA-8488-222D9AAAF597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6B3A8-3EE7-4005-A251-8FE20ACE5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5782-3D85-4A9C-B5FB-AB56BC0C8F94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94847-2850-4906-836E-EB6C2745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762000"/>
          </a:xfrm>
        </p:spPr>
        <p:txBody>
          <a:bodyPr/>
          <a:lstStyle>
            <a:lvl1pPr>
              <a:defRPr>
                <a:latin typeface="Rockwell Extra Bol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BF13-7A10-4240-9720-A8F45574857E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970C-C1EA-48FF-BD7A-AE6583E15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772400" cy="1362075"/>
          </a:xfrm>
        </p:spPr>
        <p:txBody>
          <a:bodyPr anchor="b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267200"/>
            <a:ext cx="7772400" cy="150018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>
              <a:buNone/>
              <a:defRPr sz="40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C5704-1BB0-4418-A940-BFF28E5AB987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3A43B-428E-4274-AB7C-8C2631A30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F6EC-8C73-4B5C-BA62-B5C57D25E9D6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B198-08EA-465A-A194-AE6E60985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7C69-9E0F-47D0-AF0C-6722F0DD5376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CB405-BA7B-4FCA-AFD8-4F02251FF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A2F0-58BB-4E84-947B-A2604CC4ACAD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F2BC-F37A-4AD5-9D1B-DF2CDD4AE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007F9-CE03-4454-B2AC-B094DD86A848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4520-18E2-4C02-8BC4-C188E4FB9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0640-D920-4D8E-888C-5FCB4B21865C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F26F9-D5D0-4D42-9C6F-4FBF7646A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48AE-098C-46C5-A232-E4EC0B76303C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DF3-7388-48A4-9C3B-587414DF2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3F3F64-7215-4BED-9033-6EB573CE2D05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C17C04-4C59-4235-9C30-543EE7AFB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2" r:id="rId2"/>
    <p:sldLayoutId id="214748379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effectLst>
            <a:reflection blurRad="6350" stA="55000" endA="300" endPos="45500" dir="5400000" sy="-100000" algn="bl" rotWithShape="0"/>
          </a:effectLst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://www.21stcenturyskills.org/" TargetMode="External"/><Relationship Id="rId4" Type="http://schemas.openxmlformats.org/officeDocument/2006/relationships/image" Target="../media/image5.emf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fuller62@nc.rr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3820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Ethnocentric" pitchFamily="2" charset="0"/>
              </a:rPr>
              <a:t>21</a:t>
            </a:r>
            <a:r>
              <a:rPr lang="en-US" sz="6000" baseline="30000" dirty="0" smtClean="0">
                <a:latin typeface="Ethnocentric" pitchFamily="2" charset="0"/>
              </a:rPr>
              <a:t>st</a:t>
            </a:r>
            <a:r>
              <a:rPr lang="en-US" sz="6000" dirty="0" smtClean="0">
                <a:latin typeface="Ethnocentric" pitchFamily="2" charset="0"/>
              </a:rPr>
              <a:t> Century Skills in the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Elements of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 Learning</a:t>
            </a:r>
            <a:endParaRPr lang="en-US" sz="2800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78207"/>
            <a:ext cx="7772400" cy="393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0" y="4495800"/>
            <a:ext cx="1739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and Career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Leadership </a:t>
            </a:r>
          </a:p>
          <a:p>
            <a:pPr eaLnBrk="1" hangingPunct="1"/>
            <a:r>
              <a:rPr lang="en-US" dirty="0" smtClean="0"/>
              <a:t>Ethics</a:t>
            </a:r>
          </a:p>
          <a:p>
            <a:pPr eaLnBrk="1" hangingPunct="1"/>
            <a:r>
              <a:rPr lang="en-US" dirty="0" smtClean="0"/>
              <a:t>Accountability</a:t>
            </a:r>
          </a:p>
          <a:p>
            <a:pPr eaLnBrk="1" hangingPunct="1"/>
            <a:r>
              <a:rPr lang="en-US" dirty="0" smtClean="0"/>
              <a:t>Flexibility and Adaptability</a:t>
            </a:r>
          </a:p>
          <a:p>
            <a:pPr eaLnBrk="1" hangingPunct="1"/>
            <a:r>
              <a:rPr lang="en-US" dirty="0" smtClean="0"/>
              <a:t>Personal Productivity </a:t>
            </a:r>
          </a:p>
          <a:p>
            <a:pPr eaLnBrk="1" hangingPunct="1"/>
            <a:r>
              <a:rPr lang="en-US" dirty="0" smtClean="0"/>
              <a:t>Personal Responsibility</a:t>
            </a:r>
          </a:p>
          <a:p>
            <a:pPr eaLnBrk="1" hangingPunct="1"/>
            <a:r>
              <a:rPr lang="en-US" dirty="0" smtClean="0"/>
              <a:t>People Skills</a:t>
            </a:r>
          </a:p>
          <a:p>
            <a:pPr eaLnBrk="1" hangingPunct="1"/>
            <a:r>
              <a:rPr lang="en-US" dirty="0" smtClean="0"/>
              <a:t>Initiative and Self-direction</a:t>
            </a:r>
          </a:p>
          <a:p>
            <a:pPr eaLnBrk="1" hangingPunct="1"/>
            <a:r>
              <a:rPr lang="en-US" dirty="0" smtClean="0"/>
              <a:t>Social and Cross-Cultural Skills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Life and Career Skills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Leadership</a:t>
            </a:r>
          </a:p>
          <a:p>
            <a:pPr lvl="1"/>
            <a:r>
              <a:rPr lang="en-US" sz="2000" dirty="0" smtClean="0"/>
              <a:t>Using interpersonal and problem-solving skills to influence more than one person toward a goal.</a:t>
            </a:r>
          </a:p>
          <a:p>
            <a:pPr lvl="1"/>
            <a:r>
              <a:rPr lang="en-US" sz="2000" dirty="0" smtClean="0"/>
              <a:t>Having the ability to leverage strengths of others to accomplish a common goal.</a:t>
            </a:r>
          </a:p>
          <a:p>
            <a:r>
              <a:rPr lang="en-US" dirty="0" smtClean="0"/>
              <a:t>Ethics</a:t>
            </a:r>
          </a:p>
          <a:p>
            <a:pPr lvl="1"/>
            <a:r>
              <a:rPr lang="en-US" sz="2000" dirty="0" smtClean="0"/>
              <a:t>Demonstrating integrity and ethical behavior in personal, workplace and community contexts.</a:t>
            </a:r>
          </a:p>
          <a:p>
            <a:r>
              <a:rPr lang="en-US" dirty="0" smtClean="0"/>
              <a:t>Accountability</a:t>
            </a:r>
            <a:endParaRPr lang="en-US" sz="1800" dirty="0" smtClean="0"/>
          </a:p>
          <a:p>
            <a:pPr lvl="1"/>
            <a:r>
              <a:rPr lang="en-US" sz="2000" dirty="0" smtClean="0"/>
              <a:t>Setting and meeting high standards and goals for one’s self and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and Career Skills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Adaptability</a:t>
            </a:r>
            <a:endParaRPr lang="en-US" sz="1800" dirty="0" smtClean="0"/>
          </a:p>
          <a:p>
            <a:pPr lvl="1"/>
            <a:r>
              <a:rPr lang="en-US" sz="2000" dirty="0" smtClean="0"/>
              <a:t>Adapting to varied roles and responsibilities.</a:t>
            </a:r>
          </a:p>
          <a:p>
            <a:pPr lvl="1"/>
            <a:r>
              <a:rPr lang="en-US" sz="2000" dirty="0" smtClean="0"/>
              <a:t>Tolerating ambiguity and changing priorities.</a:t>
            </a:r>
          </a:p>
          <a:p>
            <a:r>
              <a:rPr lang="en-US" dirty="0" smtClean="0"/>
              <a:t>Productivity</a:t>
            </a:r>
          </a:p>
          <a:p>
            <a:pPr lvl="1"/>
            <a:r>
              <a:rPr lang="en-US" sz="2000" dirty="0" smtClean="0"/>
              <a:t>Utilizing time efficiently and manage workload.</a:t>
            </a:r>
          </a:p>
          <a:p>
            <a:pPr lvl="1"/>
            <a:r>
              <a:rPr lang="en-US" sz="2000" dirty="0" smtClean="0"/>
              <a:t>Being punctual and reliable.</a:t>
            </a:r>
          </a:p>
          <a:p>
            <a:r>
              <a:rPr lang="en-US" dirty="0" smtClean="0"/>
              <a:t>Personal Responsibility</a:t>
            </a:r>
          </a:p>
          <a:p>
            <a:pPr lvl="1"/>
            <a:r>
              <a:rPr lang="en-US" sz="2000" dirty="0" smtClean="0"/>
              <a:t>Exercising personal responsibility and flexibility in personal, workplace and community contexts.</a:t>
            </a:r>
          </a:p>
          <a:p>
            <a:pPr lvl="1"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and Career Skills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People Skills</a:t>
            </a:r>
          </a:p>
          <a:p>
            <a:pPr lvl="1"/>
            <a:r>
              <a:rPr lang="en-US" sz="2000" dirty="0" smtClean="0"/>
              <a:t>Working appropriately and productively with others.</a:t>
            </a:r>
          </a:p>
          <a:p>
            <a:r>
              <a:rPr lang="en-US" dirty="0" smtClean="0"/>
              <a:t>Self Direction</a:t>
            </a:r>
          </a:p>
          <a:p>
            <a:pPr lvl="1"/>
            <a:r>
              <a:rPr lang="en-US" sz="2000" dirty="0" smtClean="0"/>
              <a:t>Monitoring one’s own understanding and learning needs.</a:t>
            </a:r>
          </a:p>
          <a:p>
            <a:pPr lvl="1"/>
            <a:r>
              <a:rPr lang="en-US" sz="2000" dirty="0" smtClean="0"/>
              <a:t>Demonstrating initiative to advance professional skill levels.</a:t>
            </a:r>
          </a:p>
          <a:p>
            <a:pPr lvl="1"/>
            <a:r>
              <a:rPr lang="en-US" sz="2000" dirty="0" smtClean="0"/>
              <a:t>Having the ability to define, prioritize and complete tasks without direct oversight.</a:t>
            </a:r>
          </a:p>
          <a:p>
            <a:pPr lvl="1"/>
            <a:r>
              <a:rPr lang="en-US" sz="2000" dirty="0" smtClean="0"/>
              <a:t>Demonstrating commitment to learning as a lifelong process.</a:t>
            </a:r>
          </a:p>
          <a:p>
            <a:r>
              <a:rPr lang="en-US" dirty="0" smtClean="0"/>
              <a:t>Social Responsibility</a:t>
            </a:r>
          </a:p>
          <a:p>
            <a:pPr lvl="1"/>
            <a:r>
              <a:rPr lang="en-US" sz="2000" dirty="0" smtClean="0"/>
              <a:t>Acting responsibly with the interests of the larger community in mind.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Elements of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 Learning</a:t>
            </a:r>
            <a:endParaRPr lang="en-US" sz="28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7733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Critical Thinking and Problem Solving</a:t>
            </a:r>
          </a:p>
          <a:p>
            <a:pPr eaLnBrk="1" hangingPunct="1"/>
            <a:r>
              <a:rPr lang="en-US" sz="2400" dirty="0" smtClean="0"/>
              <a:t>Communication</a:t>
            </a:r>
          </a:p>
          <a:p>
            <a:pPr eaLnBrk="1" hangingPunct="1"/>
            <a:r>
              <a:rPr lang="en-US" sz="2400" dirty="0" smtClean="0"/>
              <a:t>Creativity and Innovation Skills</a:t>
            </a:r>
          </a:p>
          <a:p>
            <a:pPr eaLnBrk="1" hangingPunct="1"/>
            <a:r>
              <a:rPr lang="en-US" sz="2400" dirty="0" smtClean="0"/>
              <a:t>Collaboration Skills</a:t>
            </a:r>
          </a:p>
          <a:p>
            <a:pPr eaLnBrk="1" hangingPunct="1"/>
            <a:r>
              <a:rPr lang="en-US" sz="2400" dirty="0" smtClean="0"/>
              <a:t>Contextual Learning Skills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762000"/>
            <a:ext cx="655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1981200" y="1371600"/>
            <a:ext cx="28956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Learning and Innovation Skills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Critical Thinking and Problem Solving</a:t>
            </a:r>
          </a:p>
          <a:p>
            <a:pPr lvl="1"/>
            <a:r>
              <a:rPr lang="en-US" sz="1800" dirty="0" smtClean="0"/>
              <a:t>Exercising sound reasoning in understanding.</a:t>
            </a:r>
          </a:p>
          <a:p>
            <a:pPr lvl="1"/>
            <a:r>
              <a:rPr lang="en-US" sz="1800" dirty="0" smtClean="0"/>
              <a:t>Making complex choices.</a:t>
            </a:r>
          </a:p>
          <a:p>
            <a:pPr lvl="1"/>
            <a:r>
              <a:rPr lang="en-US" sz="1800" dirty="0" smtClean="0"/>
              <a:t>Understanding the interconnections among systems.</a:t>
            </a:r>
          </a:p>
          <a:p>
            <a:pPr lvl="1"/>
            <a:r>
              <a:rPr lang="en-US" sz="1800" dirty="0" smtClean="0"/>
              <a:t>Framing, analyzing and solving problems.</a:t>
            </a:r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sz="1800" dirty="0" smtClean="0"/>
              <a:t>Articulating thoughts and ideas clearly and effectively.</a:t>
            </a:r>
          </a:p>
          <a:p>
            <a:r>
              <a:rPr lang="en-US" dirty="0" smtClean="0"/>
              <a:t>Creativity and Innovation Skills</a:t>
            </a:r>
          </a:p>
          <a:p>
            <a:pPr lvl="1"/>
            <a:r>
              <a:rPr lang="en-US" sz="1800" dirty="0" smtClean="0"/>
              <a:t>Demonstrating originality and inventiveness in work.</a:t>
            </a:r>
          </a:p>
          <a:p>
            <a:pPr lvl="1"/>
            <a:r>
              <a:rPr lang="en-US" sz="1800" dirty="0" smtClean="0"/>
              <a:t>Developing, implementing and communicating new ideas to others.</a:t>
            </a:r>
          </a:p>
          <a:p>
            <a:pPr lvl="1"/>
            <a:r>
              <a:rPr lang="en-US" sz="1800" dirty="0" smtClean="0"/>
              <a:t>Being open and responsive to new and diverse perspectives.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153400" cy="762000"/>
          </a:xfrm>
        </p:spPr>
        <p:txBody>
          <a:bodyPr/>
          <a:lstStyle/>
          <a:p>
            <a:r>
              <a:rPr lang="en-US" dirty="0" smtClean="0"/>
              <a:t>Learning and Innovation Skills Continued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Collaboration Skills</a:t>
            </a:r>
          </a:p>
          <a:p>
            <a:pPr lvl="1"/>
            <a:r>
              <a:rPr lang="en-US" sz="2000" dirty="0" smtClean="0"/>
              <a:t>Demonstrating ability to work effectively with diverse teams.</a:t>
            </a:r>
          </a:p>
          <a:p>
            <a:pPr lvl="1"/>
            <a:r>
              <a:rPr lang="en-US" sz="2000" dirty="0" smtClean="0"/>
              <a:t>Being willing to be helpful and make necessary compromises to accomplish a common goal.</a:t>
            </a:r>
          </a:p>
          <a:p>
            <a:pPr lvl="1"/>
            <a:endParaRPr lang="en-US" sz="2000" dirty="0" smtClean="0"/>
          </a:p>
          <a:p>
            <a:r>
              <a:rPr lang="en-US" dirty="0" smtClean="0"/>
              <a:t>Contextual Learning Skills</a:t>
            </a:r>
          </a:p>
          <a:p>
            <a:pPr lvl="1"/>
            <a:r>
              <a:rPr lang="en-US" sz="2000" dirty="0" smtClean="0"/>
              <a:t>Having the ability to take advantage of education in a variety of contexts both inside and outside the classroom; understanding that knowledge is acquired within a context.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Elements of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 Learning</a:t>
            </a:r>
            <a:endParaRPr lang="en-US" sz="280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468563"/>
          </a:xfrm>
        </p:spPr>
        <p:txBody>
          <a:bodyPr/>
          <a:lstStyle/>
          <a:p>
            <a:pPr eaLnBrk="1" hangingPunct="1"/>
            <a:r>
              <a:rPr lang="en-US" sz="2400" smtClean="0"/>
              <a:t>Information Literacy</a:t>
            </a:r>
          </a:p>
          <a:p>
            <a:pPr eaLnBrk="1" hangingPunct="1"/>
            <a:r>
              <a:rPr lang="en-US" sz="2400" smtClean="0"/>
              <a:t>Media Literacy</a:t>
            </a:r>
          </a:p>
          <a:p>
            <a:pPr eaLnBrk="1" hangingPunct="1"/>
            <a:r>
              <a:rPr lang="en-US" sz="2400" smtClean="0"/>
              <a:t>ICT (Information, Communications and Technology) Literacy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288" y="762000"/>
            <a:ext cx="51927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8077200" y="762000"/>
            <a:ext cx="381000" cy="1282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762000"/>
          </a:xfrm>
        </p:spPr>
        <p:txBody>
          <a:bodyPr/>
          <a:lstStyle/>
          <a:p>
            <a:r>
              <a:rPr lang="en-US" dirty="0" smtClean="0"/>
              <a:t>Information, Media &amp; Technology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and Media Literacy Skills</a:t>
            </a:r>
          </a:p>
          <a:p>
            <a:pPr lvl="1"/>
            <a:r>
              <a:rPr lang="en-US" sz="2400" dirty="0" smtClean="0"/>
              <a:t>Understanding, managing and creating effective oral, written and/or multimedia communication in a variety of forms and contexts.</a:t>
            </a:r>
          </a:p>
          <a:p>
            <a:pPr lvl="1"/>
            <a:r>
              <a:rPr lang="en-US" sz="2400" dirty="0" smtClean="0"/>
              <a:t>Analyzing, accessing, managing, integrating, evaluating and creating information in a variety of forms and media.</a:t>
            </a:r>
          </a:p>
          <a:p>
            <a:r>
              <a:rPr lang="en-US" dirty="0" smtClean="0"/>
              <a:t>ICT Literacy </a:t>
            </a:r>
            <a:r>
              <a:rPr lang="en-US" sz="2000" dirty="0" smtClean="0"/>
              <a:t>(Information, Communications and Technology)</a:t>
            </a:r>
          </a:p>
          <a:p>
            <a:pPr lvl="1"/>
            <a:r>
              <a:rPr lang="en-US" sz="2400" dirty="0" smtClean="0"/>
              <a:t>Using technology in the course of attaining and utilizing 21st century skills.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0"/>
            <a:ext cx="7772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dirty="0">
                <a:effectLst>
                  <a:reflection blurRad="6350" stA="55000" endA="300" endPos="45500" dir="5400000" sy="-100000" algn="bl" rotWithShape="0"/>
                </a:effectLst>
                <a:latin typeface="Rockwell Extra Bold" pitchFamily="18" charset="0"/>
                <a:ea typeface="+mj-ea"/>
                <a:cs typeface="+mj-cs"/>
              </a:rPr>
              <a:t>21</a:t>
            </a:r>
            <a:r>
              <a:rPr lang="en-US" sz="3200" baseline="30000" dirty="0">
                <a:effectLst>
                  <a:reflection blurRad="6350" stA="55000" endA="300" endPos="45500" dir="5400000" sy="-100000" algn="bl" rotWithShape="0"/>
                </a:effectLst>
                <a:latin typeface="Rockwell Extra Bold" pitchFamily="18" charset="0"/>
                <a:ea typeface="+mj-ea"/>
                <a:cs typeface="+mj-cs"/>
              </a:rPr>
              <a:t>st</a:t>
            </a:r>
            <a:r>
              <a:rPr lang="en-US" sz="3200" dirty="0">
                <a:effectLst>
                  <a:reflection blurRad="6350" stA="55000" endA="300" endPos="45500" dir="5400000" sy="-100000" algn="bl" rotWithShape="0"/>
                </a:effectLst>
                <a:latin typeface="Rockwell Extra Bold" pitchFamily="18" charset="0"/>
                <a:ea typeface="+mj-ea"/>
                <a:cs typeface="+mj-cs"/>
              </a:rPr>
              <a:t> Century Skills Framework</a:t>
            </a:r>
            <a:endParaRPr lang="en-US" sz="1600" dirty="0">
              <a:effectLst>
                <a:reflection blurRad="6350" stA="55000" endA="300" endPos="45500" dir="5400000" sy="-100000" algn="bl" rotWithShape="0"/>
              </a:effectLst>
              <a:latin typeface="Rockwell Extra Bold" pitchFamily="18" charset="0"/>
              <a:ea typeface="+mj-ea"/>
              <a:cs typeface="+mj-cs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55626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Picture1"/>
          <p:cNvPicPr>
            <a:picLocks noChangeAspect="1" noChangeArrowheads="1"/>
          </p:cNvPicPr>
          <p:nvPr/>
        </p:nvPicPr>
        <p:blipFill>
          <a:blip r:embed="rId4" cstate="print"/>
          <a:srcRect t="60370"/>
          <a:stretch>
            <a:fillRect/>
          </a:stretch>
        </p:blipFill>
        <p:spPr bwMode="auto">
          <a:xfrm>
            <a:off x="228600" y="3886200"/>
            <a:ext cx="556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6019800" y="1143000"/>
          <a:ext cx="2209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174" name="TextBox 11"/>
          <p:cNvSpPr txBox="1">
            <a:spLocks noChangeArrowheads="1"/>
          </p:cNvSpPr>
          <p:nvPr/>
        </p:nvSpPr>
        <p:spPr bwMode="auto">
          <a:xfrm>
            <a:off x="5791200" y="63246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hlinkClick r:id="rId10"/>
              </a:rPr>
              <a:t>www.p21.org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endParaRPr lang="en-US" u="sng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Cheryl Fuller:	</a:t>
            </a:r>
            <a:r>
              <a:rPr lang="en-US" dirty="0" smtClean="0">
                <a:hlinkClick r:id="rId3"/>
              </a:rPr>
              <a:t>cfuller62@nc.rr.com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None/>
            </a:pPr>
            <a:r>
              <a:rPr lang="en-US" dirty="0" smtClean="0"/>
              <a:t>				919-971-6068</a:t>
            </a:r>
          </a:p>
          <a:p>
            <a:pPr>
              <a:buFont typeface="Arial" pitchFamily="34" charset="0"/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Elements of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 Learning</a:t>
            </a:r>
            <a:endParaRPr lang="en-US" sz="28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u="sng" smtClean="0"/>
              <a:t>21</a:t>
            </a:r>
            <a:r>
              <a:rPr lang="en-US" sz="2400" u="sng" baseline="30000" smtClean="0"/>
              <a:t>st</a:t>
            </a:r>
            <a:r>
              <a:rPr lang="en-US" sz="2400" u="sng" smtClean="0"/>
              <a:t> Century Themes</a:t>
            </a:r>
          </a:p>
          <a:p>
            <a:pPr eaLnBrk="1" hangingPunct="1">
              <a:buFont typeface="Arial" pitchFamily="34" charset="0"/>
              <a:buNone/>
            </a:pPr>
            <a:endParaRPr lang="en-US" sz="2400" u="sng" smtClean="0"/>
          </a:p>
          <a:p>
            <a:pPr eaLnBrk="1" hangingPunct="1"/>
            <a:r>
              <a:rPr lang="en-US" sz="2400" smtClean="0"/>
              <a:t>Global Awareness</a:t>
            </a:r>
          </a:p>
          <a:p>
            <a:pPr eaLnBrk="1" hangingPunct="1"/>
            <a:r>
              <a:rPr lang="en-US" sz="2400" smtClean="0"/>
              <a:t>Financial, Economic, Business and Entrepreneurial Literacy</a:t>
            </a:r>
          </a:p>
          <a:p>
            <a:pPr eaLnBrk="1" hangingPunct="1"/>
            <a:r>
              <a:rPr lang="en-US" sz="2400" smtClean="0"/>
              <a:t>Civic Literacy</a:t>
            </a:r>
          </a:p>
          <a:p>
            <a:pPr eaLnBrk="1" hangingPunct="1"/>
            <a:r>
              <a:rPr lang="en-US" sz="2400" smtClean="0"/>
              <a:t>Health Literacy</a:t>
            </a:r>
          </a:p>
          <a:p>
            <a:pPr eaLnBrk="1" hangingPunct="1"/>
            <a:r>
              <a:rPr lang="en-US" sz="2400" smtClean="0"/>
              <a:t>Environmental Literacy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613" y="762000"/>
            <a:ext cx="47513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2971800" y="1828800"/>
            <a:ext cx="31115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Global Awareness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648200"/>
          </a:xfrm>
        </p:spPr>
        <p:txBody>
          <a:bodyPr/>
          <a:lstStyle/>
          <a:p>
            <a:pPr lvl="1"/>
            <a:r>
              <a:rPr lang="en-US" sz="3200" i="1" dirty="0" smtClean="0"/>
              <a:t>BRINGING THE OUTSIDE WORLD INTO THE CLASSROOM</a:t>
            </a:r>
          </a:p>
          <a:p>
            <a:r>
              <a:rPr lang="en-US" sz="2800" dirty="0" smtClean="0"/>
              <a:t>Using 21st century skills to understand and address global issues.</a:t>
            </a:r>
          </a:p>
          <a:p>
            <a:r>
              <a:rPr lang="en-US" sz="2800" dirty="0" smtClean="0"/>
              <a:t>Learning from and working collaboratively with individuals representing diverse cultures, religions and lifestyles in a spirit of mutual respect and open dialogue in personal, work and community contexts.</a:t>
            </a:r>
          </a:p>
          <a:p>
            <a:r>
              <a:rPr lang="en-US" sz="2800" dirty="0" smtClean="0"/>
              <a:t>Having the ability to utilize non-English languages as a tool for understanding other nations and cultures.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219200"/>
          </a:xfrm>
        </p:spPr>
        <p:txBody>
          <a:bodyPr/>
          <a:lstStyle/>
          <a:p>
            <a:r>
              <a:rPr lang="en-US" dirty="0" smtClean="0"/>
              <a:t>Financial, Economic, Business &amp; Entrepreneurial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i="1" dirty="0" smtClean="0"/>
              <a:t>YOU HAVE TO GIVE SOMETHING TO GET SOMETHING</a:t>
            </a:r>
            <a:endParaRPr lang="en-US" dirty="0" smtClean="0"/>
          </a:p>
          <a:p>
            <a:r>
              <a:rPr lang="en-US" dirty="0" smtClean="0"/>
              <a:t>Knowing how to make appropriate personal economic choices.</a:t>
            </a:r>
          </a:p>
          <a:p>
            <a:r>
              <a:rPr lang="en-US" dirty="0" smtClean="0"/>
              <a:t>Understanding the role of the economy and the role of business in the economy.</a:t>
            </a:r>
          </a:p>
          <a:p>
            <a:r>
              <a:rPr lang="en-US" dirty="0" smtClean="0"/>
              <a:t>Using entrepreneurial skills to enhance workplace productivity and career options.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257800"/>
          </a:xfrm>
        </p:spPr>
        <p:txBody>
          <a:bodyPr/>
          <a:lstStyle/>
          <a:p>
            <a:pPr lvl="2">
              <a:buNone/>
            </a:pPr>
            <a:endParaRPr lang="en-US" i="1" dirty="0" smtClean="0"/>
          </a:p>
          <a:p>
            <a:pPr lvl="1"/>
            <a:r>
              <a:rPr lang="en-US" sz="3200" i="1" dirty="0" smtClean="0"/>
              <a:t>WE ARE PART OF A DEMOCRACY AND WE HAVE A VOICE</a:t>
            </a:r>
          </a:p>
          <a:p>
            <a:r>
              <a:rPr lang="en-US" dirty="0" smtClean="0"/>
              <a:t>Being an informed citizen to participate effectively in government.</a:t>
            </a:r>
          </a:p>
          <a:p>
            <a:r>
              <a:rPr lang="en-US" dirty="0" smtClean="0"/>
              <a:t>Exercising the rights and obligations of citizenship at local, state, national and global levels.</a:t>
            </a:r>
          </a:p>
          <a:p>
            <a:r>
              <a:rPr lang="en-US" dirty="0" smtClean="0"/>
              <a:t>Understanding the local and global implications of civic decisions.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1"/>
            <a:r>
              <a:rPr lang="en-US" sz="2400" i="1" dirty="0" smtClean="0"/>
              <a:t>THE DECISIONS WE MAKE ON HOW WE </a:t>
            </a:r>
            <a:r>
              <a:rPr lang="en-US" sz="2400" i="1" smtClean="0"/>
              <a:t>TAKE CARE OF OURSELVES, </a:t>
            </a:r>
            <a:r>
              <a:rPr lang="en-US" sz="2400" i="1" dirty="0" smtClean="0"/>
              <a:t>IMPACT EVERY ASPECT OF OUR LIVES</a:t>
            </a:r>
          </a:p>
          <a:p>
            <a:r>
              <a:rPr lang="en-US" sz="2800" dirty="0" smtClean="0"/>
              <a:t>Having the ability to access health information and services, navigate health institutions and act as an effective advocate to improve health for self, family and/or community.</a:t>
            </a:r>
          </a:p>
          <a:p>
            <a:r>
              <a:rPr lang="en-US" sz="2800" dirty="0" smtClean="0"/>
              <a:t>Understanding preventive physical and mental health measures, including proper diet, nutrition, exercise, risk avoidance and stress reduction.</a:t>
            </a:r>
          </a:p>
          <a:p>
            <a:r>
              <a:rPr lang="en-US" sz="2800" dirty="0" smtClean="0"/>
              <a:t>Demonstrating understanding of national and international health.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None/>
            </a:pPr>
            <a:r>
              <a:rPr lang="en-US" sz="8000" dirty="0" smtClean="0"/>
              <a:t>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199"/>
            <a:ext cx="8229600" cy="3657601"/>
          </a:xfrm>
        </p:spPr>
        <p:txBody>
          <a:bodyPr/>
          <a:lstStyle/>
          <a:p>
            <a:pPr lvl="1"/>
            <a:r>
              <a:rPr lang="en-US" sz="3200" i="1" dirty="0" smtClean="0"/>
              <a:t>WE USE RESOURCES AND RESOURCES ARE  LIMITED</a:t>
            </a:r>
          </a:p>
          <a:p>
            <a:pPr lvl="1">
              <a:buNone/>
            </a:pPr>
            <a:endParaRPr lang="en-US" sz="3200" i="1" dirty="0" smtClean="0"/>
          </a:p>
          <a:p>
            <a:pPr lvl="1"/>
            <a:r>
              <a:rPr lang="en-US" sz="3200" i="1" dirty="0" smtClean="0"/>
              <a:t>WE CREATE WASTE AND WASTE TAKES SPACE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</TotalTime>
  <Words>790</Words>
  <Application>Microsoft Office PowerPoint</Application>
  <PresentationFormat>On-screen Show (4:3)</PresentationFormat>
  <Paragraphs>139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Ethnocentric</vt:lpstr>
      <vt:lpstr>Rockwell Extra Bold</vt:lpstr>
      <vt:lpstr>Times New Roman</vt:lpstr>
      <vt:lpstr>Education</vt:lpstr>
      <vt:lpstr>21st Century Skills in the Classroom</vt:lpstr>
      <vt:lpstr>PowerPoint Presentation</vt:lpstr>
      <vt:lpstr>Elements of 21st Century Learning</vt:lpstr>
      <vt:lpstr>Global Awareness</vt:lpstr>
      <vt:lpstr>Financial, Economic, Business &amp; Entrepreneurial Literacy</vt:lpstr>
      <vt:lpstr>Civic Literacy</vt:lpstr>
      <vt:lpstr>Health Literacy</vt:lpstr>
      <vt:lpstr>Environmental Literacy</vt:lpstr>
      <vt:lpstr>Environmental Literacy</vt:lpstr>
      <vt:lpstr>Elements of 21st Century Learning</vt:lpstr>
      <vt:lpstr>Life and Career Skills</vt:lpstr>
      <vt:lpstr>Life and Career Skills</vt:lpstr>
      <vt:lpstr>Life and Career Skills Continued</vt:lpstr>
      <vt:lpstr>Life and Career Skills Continued</vt:lpstr>
      <vt:lpstr>Elements of 21st Century Learning</vt:lpstr>
      <vt:lpstr>Learning and Innovation Skills</vt:lpstr>
      <vt:lpstr>Learning and Innovation Skills Continued </vt:lpstr>
      <vt:lpstr>Elements of 21st Century Learning</vt:lpstr>
      <vt:lpstr>Information, Media &amp; Technology Skills</vt:lpstr>
      <vt:lpstr>Contact Information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dpi</dc:creator>
  <cp:lastModifiedBy>Cheryl Fuller</cp:lastModifiedBy>
  <cp:revision>101</cp:revision>
  <dcterms:created xsi:type="dcterms:W3CDTF">2009-12-15T15:43:43Z</dcterms:created>
  <dcterms:modified xsi:type="dcterms:W3CDTF">2016-10-25T19:40:28Z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TC300002261033</vt:lpwstr>
  </property>
</Properties>
</file>